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64" r:id="rId5"/>
    <p:sldId id="282" r:id="rId6"/>
    <p:sldId id="283" r:id="rId7"/>
    <p:sldId id="284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280" autoAdjust="0"/>
  </p:normalViewPr>
  <p:slideViewPr>
    <p:cSldViewPr showGuides="1">
      <p:cViewPr varScale="1">
        <p:scale>
          <a:sx n="77" d="100"/>
          <a:sy n="77" d="100"/>
        </p:scale>
        <p:origin x="126" y="105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1/26/2018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1/26/2018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1/26/2018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altLang="zh-TW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1/26/2018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1/26/2018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1/26/2018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1/26/2018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1/26/2018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altLang="zh-TW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1/26/2018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Baptist University ‘will not compromise on ethnics’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2" y="4927600"/>
            <a:ext cx="7254677" cy="12446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Source: 23</a:t>
            </a:r>
            <a:r>
              <a:rPr lang="en-US" altLang="zh-TW" baseline="30000" dirty="0" smtClean="0"/>
              <a:t>rd</a:t>
            </a:r>
            <a:r>
              <a:rPr lang="en-US" altLang="zh-TW" dirty="0" smtClean="0"/>
              <a:t> January, 2018(Tuesday)</a:t>
            </a:r>
          </a:p>
          <a:p>
            <a:r>
              <a:rPr lang="en-US" altLang="zh-TW" dirty="0" smtClean="0"/>
              <a:t>Date of session: </a:t>
            </a:r>
            <a:r>
              <a:rPr lang="en-US" altLang="zh-TW" dirty="0" smtClean="0"/>
              <a:t>25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</a:t>
            </a:r>
            <a:r>
              <a:rPr lang="en-US" altLang="zh-TW" dirty="0" smtClean="0"/>
              <a:t>January, 2018(Friday)</a:t>
            </a:r>
          </a:p>
          <a:p>
            <a:r>
              <a:rPr lang="en-US" altLang="zh-TW" dirty="0" smtClean="0"/>
              <a:t>Classes: </a:t>
            </a:r>
            <a:r>
              <a:rPr lang="en-US" altLang="zh-TW" dirty="0" smtClean="0"/>
              <a:t>6C </a:t>
            </a:r>
            <a:r>
              <a:rPr lang="en-US" altLang="zh-TW" dirty="0" smtClean="0"/>
              <a:t>+ </a:t>
            </a:r>
            <a:r>
              <a:rPr lang="en-US" altLang="zh-TW" dirty="0" smtClean="0"/>
              <a:t>6D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04" y="233464"/>
            <a:ext cx="10043419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B. Vocabulary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04" y="1400783"/>
            <a:ext cx="11449271" cy="5340585"/>
          </a:xfrm>
        </p:spPr>
        <p:txBody>
          <a:bodyPr>
            <a:normAutofit fontScale="77500" lnSpcReduction="20000"/>
          </a:bodyPr>
          <a:lstStyle/>
          <a:p>
            <a:pPr marL="788670" indent="-742950">
              <a:buFont typeface="+mj-lt"/>
              <a:buAutoNum type="arabicPeriod"/>
            </a:pPr>
            <a:r>
              <a:rPr lang="en-US" altLang="zh-TW" sz="3600" dirty="0" smtClean="0"/>
              <a:t>assert [v] (L2) – to say </a:t>
            </a:r>
            <a:r>
              <a:rPr lang="en-US" altLang="zh-TW" sz="3600" dirty="0" err="1" smtClean="0"/>
              <a:t>sth</a:t>
            </a:r>
            <a:r>
              <a:rPr lang="en-US" altLang="zh-TW" sz="3600" dirty="0" smtClean="0"/>
              <a:t> is certainly true</a:t>
            </a:r>
          </a:p>
          <a:p>
            <a:pPr marL="880110" lvl="1" indent="-514350"/>
            <a:r>
              <a:rPr lang="en-US" altLang="zh-TW" sz="3400" dirty="0" smtClean="0"/>
              <a:t>E.g.</a:t>
            </a:r>
            <a:r>
              <a:rPr lang="en-US" altLang="zh-TW" sz="3400" b="1" dirty="0" smtClean="0"/>
              <a:t> </a:t>
            </a:r>
            <a:r>
              <a:rPr lang="en-US" altLang="zh-TW" sz="3400" b="1" u="sng" dirty="0" smtClean="0">
                <a:solidFill>
                  <a:srgbClr val="FF0000"/>
                </a:solidFill>
              </a:rPr>
              <a:t>assert</a:t>
            </a:r>
            <a:r>
              <a:rPr lang="en-US" altLang="zh-TW" sz="34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400" dirty="0" smtClean="0"/>
              <a:t>that she stole my money</a:t>
            </a:r>
            <a:endParaRPr lang="en-US" sz="3600" dirty="0" smtClean="0"/>
          </a:p>
          <a:p>
            <a:pPr marL="788670" indent="-742950">
              <a:buFont typeface="+mj-lt"/>
              <a:buAutoNum type="arabicPeriod"/>
            </a:pPr>
            <a:r>
              <a:rPr lang="en-US" sz="3600" dirty="0" smtClean="0"/>
              <a:t>compromise [v] (L5)</a:t>
            </a:r>
            <a:r>
              <a:rPr lang="en-US" altLang="zh-TW" sz="3600" dirty="0" smtClean="0"/>
              <a:t> – allow your standards to be lower</a:t>
            </a:r>
          </a:p>
          <a:p>
            <a:pPr marL="880110" lvl="1" indent="-514350"/>
            <a:r>
              <a:rPr lang="en-US" sz="3400" dirty="0" smtClean="0"/>
              <a:t>E.g. </a:t>
            </a:r>
            <a:r>
              <a:rPr lang="en-US" sz="3400" b="1" u="sng" dirty="0" smtClean="0">
                <a:solidFill>
                  <a:srgbClr val="FF0000"/>
                </a:solidFill>
              </a:rPr>
              <a:t>compromise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dirty="0" smtClean="0"/>
              <a:t>your belief for the sake of being accepted 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600" dirty="0" smtClean="0"/>
              <a:t>vulgarity [n] (L11) – rude </a:t>
            </a:r>
            <a:r>
              <a:rPr lang="en-US" sz="3600" dirty="0" err="1" smtClean="0"/>
              <a:t>behaviour</a:t>
            </a:r>
            <a:endParaRPr lang="en-US" sz="3600" dirty="0" smtClean="0"/>
          </a:p>
          <a:p>
            <a:pPr marL="880110" lvl="1" indent="-514350"/>
            <a:r>
              <a:rPr lang="en-US" sz="3400" dirty="0" smtClean="0"/>
              <a:t>E.g. hurl </a:t>
            </a:r>
            <a:r>
              <a:rPr lang="en-US" sz="3400" b="1" u="sng" dirty="0" smtClean="0">
                <a:solidFill>
                  <a:srgbClr val="FF0000"/>
                </a:solidFill>
              </a:rPr>
              <a:t>vulgarity</a:t>
            </a:r>
            <a:r>
              <a:rPr lang="en-US" altLang="zh-TW" sz="3400" dirty="0" smtClean="0"/>
              <a:t> </a:t>
            </a:r>
            <a:r>
              <a:rPr lang="en-US" sz="3200" dirty="0" smtClean="0"/>
              <a:t>at somebody</a:t>
            </a:r>
            <a:endParaRPr lang="en-US" sz="3400" dirty="0" smtClean="0"/>
          </a:p>
          <a:p>
            <a:pPr marL="788670" indent="-742950">
              <a:buFont typeface="+mj-lt"/>
              <a:buAutoNum type="arabicPeriod"/>
            </a:pPr>
            <a:r>
              <a:rPr lang="en-US" altLang="zh-TW" sz="3600" dirty="0" smtClean="0"/>
              <a:t>breach [v] (L23) – break the law/promise/agreement</a:t>
            </a:r>
          </a:p>
          <a:p>
            <a:pPr marL="880110" lvl="1" indent="-514350"/>
            <a:r>
              <a:rPr lang="en-US" altLang="zh-TW" sz="3400" dirty="0" smtClean="0"/>
              <a:t>E.g. </a:t>
            </a:r>
            <a:r>
              <a:rPr lang="en-US" altLang="zh-TW" sz="3400" b="1" u="sng" dirty="0" smtClean="0">
                <a:solidFill>
                  <a:srgbClr val="FF0000"/>
                </a:solidFill>
              </a:rPr>
              <a:t>breach</a:t>
            </a:r>
            <a:r>
              <a:rPr lang="en-US" altLang="zh-TW" sz="3400" dirty="0" smtClean="0"/>
              <a:t> the code of conduct</a:t>
            </a:r>
          </a:p>
          <a:p>
            <a:pPr marL="788670" indent="-742950">
              <a:buFont typeface="+mj-lt"/>
              <a:buAutoNum type="arabicPeriod"/>
            </a:pPr>
            <a:r>
              <a:rPr lang="en-US" altLang="zh-TW" sz="3600" dirty="0" smtClean="0"/>
              <a:t>intimidation [n] (L34) – threat</a:t>
            </a:r>
          </a:p>
          <a:p>
            <a:pPr marL="880110" lvl="1" indent="-514350"/>
            <a:r>
              <a:rPr lang="en-US" altLang="zh-TW" sz="3400" dirty="0" smtClean="0"/>
              <a:t>E.g. use </a:t>
            </a:r>
            <a:r>
              <a:rPr lang="en-US" altLang="zh-TW" sz="3400" b="1" u="sng" dirty="0" smtClean="0">
                <a:solidFill>
                  <a:srgbClr val="FF0000"/>
                </a:solidFill>
              </a:rPr>
              <a:t>intimidation</a:t>
            </a:r>
            <a:r>
              <a:rPr lang="en-US" altLang="zh-TW" sz="3400" dirty="0" smtClean="0"/>
              <a:t> against somebody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03" y="233464"/>
            <a:ext cx="9141619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C. useful expressions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76" y="1400783"/>
            <a:ext cx="10369152" cy="5340585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take (</a:t>
            </a:r>
            <a:r>
              <a:rPr lang="en-US" sz="3600" b="1" dirty="0" err="1" smtClean="0"/>
              <a:t>adj</a:t>
            </a:r>
            <a:r>
              <a:rPr lang="en-US" sz="3600" b="1" dirty="0" smtClean="0"/>
              <a:t>) action against [L9]</a:t>
            </a:r>
            <a:endParaRPr lang="en-US" altLang="zh-TW" sz="3600" b="1" dirty="0" smtClean="0"/>
          </a:p>
          <a:p>
            <a:pPr marL="880110" lvl="1" indent="-514350"/>
            <a:r>
              <a:rPr lang="en-US" sz="3100" dirty="0" smtClean="0"/>
              <a:t>Meaning: do something against </a:t>
            </a:r>
          </a:p>
          <a:p>
            <a:pPr marL="880110" lvl="1" indent="-514350"/>
            <a:r>
              <a:rPr lang="en-US" sz="3100" dirty="0" smtClean="0"/>
              <a:t>Example:</a:t>
            </a:r>
            <a:br>
              <a:rPr lang="en-US" sz="3100" dirty="0" smtClean="0"/>
            </a:br>
            <a:r>
              <a:rPr lang="en-US" altLang="zh-TW" sz="3200" i="1" dirty="0" smtClean="0"/>
              <a:t>If you do not </a:t>
            </a:r>
            <a:r>
              <a:rPr lang="en-US" altLang="zh-TW" sz="3200" b="1" i="1" u="sng" dirty="0" smtClean="0">
                <a:solidFill>
                  <a:srgbClr val="FF0000"/>
                </a:solidFill>
              </a:rPr>
              <a:t>take legal action</a:t>
            </a:r>
            <a:r>
              <a:rPr lang="en-US" altLang="zh-TW" sz="3200" i="1" dirty="0" smtClean="0"/>
              <a:t>, the rumor will spread to other areas. </a:t>
            </a:r>
            <a:r>
              <a:rPr lang="en-US" altLang="zh-TW" sz="3100" dirty="0" smtClean="0"/>
              <a:t> </a:t>
            </a:r>
            <a:endParaRPr lang="en-US" sz="3100" dirty="0" smtClean="0"/>
          </a:p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incline towards [L15]</a:t>
            </a:r>
          </a:p>
          <a:p>
            <a:pPr marL="880110" lvl="1" indent="-514350"/>
            <a:r>
              <a:rPr lang="en-US" altLang="zh-TW" sz="3100" dirty="0" smtClean="0"/>
              <a:t>Meaning: </a:t>
            </a:r>
            <a:r>
              <a:rPr lang="en-US" altLang="zh-TW" sz="3200" i="1" dirty="0" smtClean="0"/>
              <a:t>to think that a belief or opinion is probably correct</a:t>
            </a:r>
          </a:p>
          <a:p>
            <a:pPr marL="880110" lvl="1" indent="-514350"/>
            <a:r>
              <a:rPr lang="en-US" altLang="zh-TW" sz="3100" dirty="0" smtClean="0"/>
              <a:t>Example:</a:t>
            </a:r>
            <a:br>
              <a:rPr lang="en-US" altLang="zh-TW" sz="3100" dirty="0" smtClean="0"/>
            </a:br>
            <a:r>
              <a:rPr lang="en-US" altLang="zh-TW" sz="3200" i="1" dirty="0" smtClean="0"/>
              <a:t>I </a:t>
            </a:r>
            <a:r>
              <a:rPr lang="en-US" altLang="zh-TW" sz="3200" b="1" i="1" u="sng" dirty="0" smtClean="0">
                <a:solidFill>
                  <a:srgbClr val="FF0000"/>
                </a:solidFill>
              </a:rPr>
              <a:t>incline towards</a:t>
            </a:r>
            <a:r>
              <a:rPr lang="en-US" altLang="zh-TW" sz="3200" i="1" dirty="0" smtClean="0"/>
              <a:t> the view that peace can be achieved.</a:t>
            </a:r>
            <a:endParaRPr lang="en-US" altLang="zh-TW" sz="3100" dirty="0" smtClean="0"/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03" y="233464"/>
            <a:ext cx="9141619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D. IP Question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812" y="1400783"/>
            <a:ext cx="10396160" cy="5184843"/>
          </a:xfrm>
        </p:spPr>
        <p:txBody>
          <a:bodyPr>
            <a:normAutofit/>
          </a:bodyPr>
          <a:lstStyle/>
          <a:p>
            <a:pPr marL="788670" indent="-742950">
              <a:buNone/>
            </a:pPr>
            <a:r>
              <a:rPr lang="en-US" altLang="zh-TW" sz="3100" dirty="0" smtClean="0"/>
              <a:t>	</a:t>
            </a:r>
            <a:r>
              <a:rPr lang="en-US" altLang="zh-TW" sz="3600" dirty="0" smtClean="0"/>
              <a:t>Do you agree that BU should take  disciplinary action against the students who breach the code of conduct? Why / Why not?</a:t>
            </a:r>
            <a:endParaRPr lang="en-US" altLang="zh-TW" sz="3100" dirty="0" smtClean="0"/>
          </a:p>
          <a:p>
            <a:pPr lvl="3">
              <a:buFontTx/>
              <a:buChar char="-"/>
            </a:pPr>
            <a:r>
              <a:rPr lang="en-US" altLang="zh-TW" sz="3600" dirty="0" smtClean="0"/>
              <a:t>Preparation: 2 minutes (note-taking)</a:t>
            </a:r>
          </a:p>
          <a:p>
            <a:pPr lvl="3">
              <a:buFontTx/>
              <a:buChar char="-"/>
            </a:pPr>
            <a:r>
              <a:rPr lang="en-US" altLang="zh-TW" sz="3600" dirty="0" smtClean="0"/>
              <a:t>Discussion: 2 minutes (Pair work)</a:t>
            </a:r>
          </a:p>
          <a:p>
            <a:pPr lvl="3">
              <a:buFontTx/>
              <a:buChar char="-"/>
            </a:pPr>
            <a:r>
              <a:rPr lang="en-US" altLang="zh-TW" sz="3600" dirty="0" smtClean="0"/>
              <a:t>Presentation: 1 minute (IP)</a:t>
            </a:r>
          </a:p>
          <a:p>
            <a:pPr lvl="3">
              <a:buFontTx/>
              <a:buChar char="-"/>
            </a:pPr>
            <a:r>
              <a:rPr lang="en-US" altLang="zh-TW" sz="3600" dirty="0" smtClean="0"/>
              <a:t>Presenters</a:t>
            </a:r>
            <a:r>
              <a:rPr lang="en-US" altLang="zh-TW" sz="2200" dirty="0" smtClean="0"/>
              <a:t>: </a:t>
            </a:r>
            <a:r>
              <a:rPr lang="en-US" altLang="zh-TW" sz="3600" dirty="0" smtClean="0"/>
              <a:t>6C </a:t>
            </a:r>
            <a:r>
              <a:rPr lang="en-US" altLang="zh-TW" sz="3600" dirty="0" smtClean="0"/>
              <a:t>( </a:t>
            </a:r>
            <a:r>
              <a:rPr lang="en-US" altLang="zh-TW" sz="3600" dirty="0" smtClean="0"/>
              <a:t>5 </a:t>
            </a:r>
            <a:r>
              <a:rPr lang="en-US" altLang="zh-TW" sz="3600" dirty="0" smtClean="0"/>
              <a:t>), </a:t>
            </a:r>
            <a:r>
              <a:rPr lang="en-US" altLang="zh-TW" sz="3600" dirty="0" smtClean="0"/>
              <a:t>6D </a:t>
            </a:r>
            <a:r>
              <a:rPr lang="en-US" altLang="zh-TW" sz="3600" smtClean="0"/>
              <a:t>( </a:t>
            </a:r>
            <a:r>
              <a:rPr lang="en-US" altLang="zh-TW" sz="3600" smtClean="0"/>
              <a:t>20 </a:t>
            </a:r>
            <a:r>
              <a:rPr lang="en-US" altLang="zh-TW" sz="3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239</TotalTime>
  <Words>153</Words>
  <Application>Microsoft Office PowerPoint</Application>
  <PresentationFormat>自訂</PresentationFormat>
  <Paragraphs>28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微軟正黑體</vt:lpstr>
      <vt:lpstr>Arial</vt:lpstr>
      <vt:lpstr>Century Gothic</vt:lpstr>
      <vt:lpstr>tf02787940</vt:lpstr>
      <vt:lpstr>Baptist University ‘will not compromise on ethnics’</vt:lpstr>
      <vt:lpstr>B. Vocabulary</vt:lpstr>
      <vt:lpstr>C. useful expressions</vt:lpstr>
      <vt:lpstr>D. IP Question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Hong Kong Slips to Third in Global Reading Survey</dc:title>
  <dc:creator>Artemas CC</dc:creator>
  <cp:lastModifiedBy>Kit Ling Wong</cp:lastModifiedBy>
  <cp:revision>58</cp:revision>
  <dcterms:created xsi:type="dcterms:W3CDTF">2017-12-11T20:33:53Z</dcterms:created>
  <dcterms:modified xsi:type="dcterms:W3CDTF">2018-01-26T00:27:25Z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