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zh-TW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DD75-02ED-49BA-B91C-7EBB1E119A7C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319A3-FC0F-4F64-952D-2F255AF0EB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AC58F-D915-4685-AFCE-8C459B34CDD3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5125F-FC51-403F-A309-75AF82EC6F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47494-8A21-422F-9C88-DCD711FEFE8F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E84B-76DF-4C3A-A6E7-7EF69DDD84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3D88-5224-419E-9728-196160F17EAB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AB057-9848-4DB4-9828-3FF3227D19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6575-6B1A-4497-9B65-FDDB791E2A21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7BD33-54A9-4A32-83C5-6931459D1C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859CD-203D-4572-A599-0EEE56F5B481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E437-CFB2-49DF-81C6-7C20DAAEDDB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5E227-AF21-4FC1-AF77-0B03C8148059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E8C1-92F2-40B9-AB42-D33A4B415F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44D4F-62AD-4F4C-B977-ED8ADF4BA257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CF047-9E31-4B4A-8C85-4E1033C5482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F0FA6-E989-42CC-A991-192892C5A123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0D75E-991F-461E-A395-BBF00B08E2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0FBA8-7A38-44CD-8C82-F9770EF32262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51701-E514-4806-AB2A-4EFFE5BA18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altLang="zh-TW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660F-6C0B-4589-B03E-FC3BC63E1398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CAC37-692F-4808-BC34-35B40C6647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1B1734-D749-408E-80B4-6C06176B366A}" type="datetimeFigureOut">
              <a:rPr lang="zh-TW" altLang="en-US"/>
              <a:pPr>
                <a:defRPr/>
              </a:pPr>
              <a:t>2018/1/12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502DE7-5243-452D-BA85-EBC4544321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8" r:id="rId2"/>
    <p:sldLayoutId id="2147483697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8" r:id="rId9"/>
    <p:sldLayoutId id="2147483694" r:id="rId10"/>
    <p:sldLayoutId id="214748369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  <a:ea typeface="微軟正黑體"/>
          <a:cs typeface="微軟正黑體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4093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dirty="0" smtClean="0"/>
              <a:t>English Morning Reading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997200"/>
            <a:ext cx="7854950" cy="3024188"/>
          </a:xfrm>
        </p:spPr>
        <p:txBody>
          <a:bodyPr>
            <a:normAutofit/>
          </a:bodyPr>
          <a:lstStyle/>
          <a:p>
            <a:pPr marR="0" algn="l"/>
            <a:r>
              <a:rPr lang="en-US" altLang="zh-TW" sz="3100" smtClean="0"/>
              <a:t>The ‘sitting is the new smoking’ debate heats up </a:t>
            </a:r>
            <a:r>
              <a:rPr lang="en-US" altLang="zh-TW" sz="2700" smtClean="0"/>
              <a:t>(SCMP 04/01/2018 C9)</a:t>
            </a:r>
          </a:p>
          <a:p>
            <a:pPr marR="0" algn="l"/>
            <a:endParaRPr lang="en-US" altLang="zh-TW" sz="2000" smtClean="0"/>
          </a:p>
          <a:p>
            <a:pPr marR="0" algn="l"/>
            <a:r>
              <a:rPr lang="en-US" altLang="zh-TW" sz="2200" smtClean="0"/>
              <a:t>Date of session:  10</a:t>
            </a:r>
            <a:r>
              <a:rPr lang="en-US" altLang="zh-TW" sz="2200" baseline="30000" smtClean="0"/>
              <a:t>th</a:t>
            </a:r>
            <a:r>
              <a:rPr lang="en-US" altLang="zh-TW" sz="2200" smtClean="0"/>
              <a:t> January, 2018</a:t>
            </a:r>
            <a:r>
              <a:rPr lang="zh-TW" altLang="en-US" sz="2200" smtClean="0"/>
              <a:t> </a:t>
            </a:r>
            <a:r>
              <a:rPr lang="en-US" altLang="zh-TW" sz="2200" smtClean="0"/>
              <a:t>(Day 5)</a:t>
            </a:r>
          </a:p>
          <a:p>
            <a:pPr marR="0" algn="l"/>
            <a:r>
              <a:rPr lang="en-US" altLang="zh-TW" sz="2200" smtClean="0"/>
              <a:t>                           </a:t>
            </a:r>
          </a:p>
          <a:p>
            <a:pPr marR="0" algn="l"/>
            <a:r>
              <a:rPr lang="en-US" altLang="zh-TW" sz="2200" smtClean="0"/>
              <a:t>Classes: 6A+ 6B</a:t>
            </a:r>
          </a:p>
          <a:p>
            <a:pPr marR="0" algn="l"/>
            <a:r>
              <a:rPr lang="en-US" altLang="zh-TW" sz="2200" smtClean="0"/>
              <a:t>Teacher-in-charge: Mr. Tse</a:t>
            </a:r>
          </a:p>
          <a:p>
            <a:pPr marR="0"/>
            <a:endParaRPr lang="en-US" altLang="zh-TW" sz="2000" smtClean="0"/>
          </a:p>
          <a:p>
            <a:pPr marR="0"/>
            <a:endParaRPr lang="en-US" altLang="zh-TW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B. </a:t>
            </a:r>
            <a:r>
              <a:rPr lang="en-US" altLang="zh-TW" u="sng" smtClean="0"/>
              <a:t>Vocabulary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578850" cy="4662487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1. </a:t>
            </a:r>
            <a:r>
              <a:rPr lang="en-US" altLang="zh-TW" b="1" dirty="0" smtClean="0"/>
              <a:t>prolonged </a:t>
            </a:r>
            <a:r>
              <a:rPr lang="en-US" altLang="zh-TW" dirty="0" smtClean="0"/>
              <a:t>(adj.) </a:t>
            </a:r>
            <a:r>
              <a:rPr lang="en-US" altLang="zh-TW" b="1" dirty="0" smtClean="0"/>
              <a:t>L24</a:t>
            </a:r>
            <a:r>
              <a:rPr lang="en-US" altLang="zh-TW" dirty="0" smtClean="0"/>
              <a:t> – continuing for a long time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prolonged</a:t>
            </a:r>
            <a:r>
              <a:rPr lang="en-US" altLang="zh-TW" dirty="0" smtClean="0"/>
              <a:t> illness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/>
              <a:t>2</a:t>
            </a:r>
            <a:r>
              <a:rPr lang="en-US" altLang="zh-TW" dirty="0" smtClean="0"/>
              <a:t>. </a:t>
            </a:r>
            <a:r>
              <a:rPr lang="en-US" altLang="zh-TW" b="1" dirty="0"/>
              <a:t>s</a:t>
            </a:r>
            <a:r>
              <a:rPr lang="en-US" altLang="zh-TW" b="1" dirty="0" smtClean="0"/>
              <a:t>edentary</a:t>
            </a:r>
            <a:r>
              <a:rPr lang="en-US" altLang="zh-TW" dirty="0" smtClean="0"/>
              <a:t> (adj.) </a:t>
            </a:r>
            <a:r>
              <a:rPr lang="en-US" altLang="zh-TW" b="1" dirty="0" smtClean="0"/>
              <a:t>L35</a:t>
            </a:r>
            <a:r>
              <a:rPr lang="en-US" altLang="zh-TW" dirty="0" smtClean="0"/>
              <a:t> – spending a lot of time sitting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a </a:t>
            </a:r>
            <a:r>
              <a:rPr lang="en-US" altLang="zh-TW" u="sng" dirty="0" smtClean="0">
                <a:solidFill>
                  <a:srgbClr val="FF0000"/>
                </a:solidFill>
              </a:rPr>
              <a:t>sedentary</a:t>
            </a:r>
            <a:r>
              <a:rPr lang="en-US" altLang="zh-TW" dirty="0" smtClean="0"/>
              <a:t> job/lifestyle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3. </a:t>
            </a:r>
            <a:r>
              <a:rPr lang="en-US" altLang="zh-TW" b="1" dirty="0" smtClean="0"/>
              <a:t>wellness </a:t>
            </a:r>
            <a:r>
              <a:rPr lang="en-US" altLang="zh-TW" dirty="0" smtClean="0"/>
              <a:t>(n.) </a:t>
            </a:r>
            <a:r>
              <a:rPr lang="en-US" altLang="zh-TW" b="1" dirty="0" smtClean="0"/>
              <a:t>L63</a:t>
            </a:r>
            <a:r>
              <a:rPr lang="en-US" altLang="zh-TW" dirty="0" smtClean="0"/>
              <a:t> – the state of being healthy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promote </a:t>
            </a:r>
            <a:r>
              <a:rPr lang="en-US" altLang="zh-TW" u="sng" dirty="0" smtClean="0">
                <a:solidFill>
                  <a:srgbClr val="FF0000"/>
                </a:solidFill>
              </a:rPr>
              <a:t>wellness</a:t>
            </a:r>
            <a:endParaRPr lang="en-US" altLang="zh-TW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4. </a:t>
            </a:r>
            <a:r>
              <a:rPr lang="en-US" altLang="zh-TW" b="1" dirty="0" smtClean="0"/>
              <a:t>compel</a:t>
            </a:r>
            <a:r>
              <a:rPr lang="en-US" altLang="zh-TW" dirty="0" smtClean="0"/>
              <a:t> (</a:t>
            </a:r>
            <a:r>
              <a:rPr lang="en-US" altLang="zh-TW" dirty="0"/>
              <a:t>v</a:t>
            </a:r>
            <a:r>
              <a:rPr lang="en-US" altLang="zh-TW" dirty="0" smtClean="0"/>
              <a:t>.) </a:t>
            </a:r>
            <a:r>
              <a:rPr lang="en-US" altLang="zh-TW" b="1" dirty="0" smtClean="0"/>
              <a:t>L91</a:t>
            </a:r>
            <a:r>
              <a:rPr lang="en-US" altLang="zh-TW" dirty="0" smtClean="0"/>
              <a:t> -  force sb. to do </a:t>
            </a:r>
            <a:r>
              <a:rPr lang="en-US" altLang="zh-TW" dirty="0" err="1" smtClean="0"/>
              <a:t>sth</a:t>
            </a:r>
            <a:r>
              <a:rPr lang="en-US" altLang="zh-TW" dirty="0" smtClean="0"/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the law can </a:t>
            </a:r>
            <a:r>
              <a:rPr lang="en-US" altLang="zh-TW" u="sng" dirty="0" smtClean="0">
                <a:solidFill>
                  <a:srgbClr val="FF0000"/>
                </a:solidFill>
              </a:rPr>
              <a:t>compel</a:t>
            </a:r>
            <a:r>
              <a:rPr lang="en-US" altLang="zh-TW" dirty="0" smtClean="0"/>
              <a:t> …</a:t>
            </a:r>
            <a:endParaRPr lang="en-US" altLang="zh-TW" u="sng" dirty="0" smtClean="0">
              <a:solidFill>
                <a:srgbClr val="FF0000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5. </a:t>
            </a:r>
            <a:r>
              <a:rPr lang="en-US" altLang="zh-TW" b="1" dirty="0"/>
              <a:t>r</a:t>
            </a:r>
            <a:r>
              <a:rPr lang="en-US" altLang="zh-TW" b="1" dirty="0" smtClean="0"/>
              <a:t>emedy </a:t>
            </a:r>
            <a:r>
              <a:rPr lang="en-US" altLang="zh-TW" dirty="0" smtClean="0"/>
              <a:t>(v.) </a:t>
            </a:r>
            <a:r>
              <a:rPr lang="en-US" altLang="zh-TW" b="1" dirty="0" smtClean="0"/>
              <a:t>L101</a:t>
            </a:r>
            <a:r>
              <a:rPr lang="en-US" altLang="zh-TW" dirty="0" smtClean="0"/>
              <a:t>  - correct or improve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altLang="zh-TW" dirty="0" smtClean="0"/>
              <a:t>    e.g. </a:t>
            </a:r>
            <a:r>
              <a:rPr lang="en-US" altLang="zh-TW" u="sng" dirty="0" smtClean="0">
                <a:solidFill>
                  <a:srgbClr val="FF0000"/>
                </a:solidFill>
              </a:rPr>
              <a:t>remedy</a:t>
            </a:r>
            <a:r>
              <a:rPr lang="en-US" altLang="zh-TW" dirty="0" smtClean="0">
                <a:solidFill>
                  <a:srgbClr val="FF0000"/>
                </a:solidFill>
              </a:rPr>
              <a:t> </a:t>
            </a:r>
            <a:r>
              <a:rPr lang="en-US" altLang="zh-TW" dirty="0" smtClean="0"/>
              <a:t>a problem/situation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229600" cy="1143000"/>
          </a:xfrm>
        </p:spPr>
        <p:txBody>
          <a:bodyPr/>
          <a:lstStyle/>
          <a:p>
            <a:r>
              <a:rPr lang="en-US" altLang="zh-TW" smtClean="0"/>
              <a:t>C. </a:t>
            </a:r>
            <a:r>
              <a:rPr lang="en-US" altLang="zh-TW" u="sng" smtClean="0"/>
              <a:t>Useful expressions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zh-TW" sz="3600" smtClean="0"/>
              <a:t>1. </a:t>
            </a:r>
            <a:r>
              <a:rPr lang="en-US" altLang="zh-TW" sz="3600" b="1" smtClean="0"/>
              <a:t>…</a:t>
            </a:r>
            <a:r>
              <a:rPr lang="en-US" altLang="zh-TW" sz="3600" smtClean="0"/>
              <a:t> </a:t>
            </a:r>
            <a:r>
              <a:rPr lang="en-US" altLang="zh-TW" sz="3600" b="1" smtClean="0"/>
              <a:t> be liable for  ...</a:t>
            </a:r>
            <a:r>
              <a:rPr lang="en-US" altLang="zh-TW" sz="3600" smtClean="0"/>
              <a:t>  </a:t>
            </a:r>
            <a:r>
              <a:rPr lang="en-US" altLang="zh-TW" sz="3600" b="1" smtClean="0"/>
              <a:t>L34-35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zh-TW" sz="3600" smtClean="0"/>
              <a:t>e.g. You will be </a:t>
            </a:r>
            <a:r>
              <a:rPr lang="en-US" altLang="zh-TW" sz="3600" u="sng" smtClean="0">
                <a:solidFill>
                  <a:srgbClr val="FF0000"/>
                </a:solidFill>
              </a:rPr>
              <a:t>liable for</a:t>
            </a:r>
            <a:r>
              <a:rPr lang="en-US" altLang="zh-TW" sz="3600" smtClean="0">
                <a:solidFill>
                  <a:srgbClr val="FF0000"/>
                </a:solidFill>
              </a:rPr>
              <a:t> </a:t>
            </a:r>
            <a:r>
              <a:rPr lang="en-US" altLang="zh-TW" sz="3600" smtClean="0"/>
              <a:t>any damage caused.</a:t>
            </a:r>
            <a:endParaRPr lang="en-US" altLang="zh-TW" sz="3600" i="1" smtClean="0"/>
          </a:p>
          <a:p>
            <a:pPr marL="0" indent="0">
              <a:buFont typeface="Wingdings 2" pitchFamily="18" charset="2"/>
              <a:buNone/>
            </a:pPr>
            <a:r>
              <a:rPr lang="en-US" altLang="zh-TW" sz="3600" smtClean="0"/>
              <a:t>2. … </a:t>
            </a:r>
            <a:r>
              <a:rPr lang="en-US" altLang="zh-TW" sz="3600" b="1" smtClean="0"/>
              <a:t>costs are borne by </a:t>
            </a:r>
            <a:r>
              <a:rPr lang="en-US" altLang="zh-TW" sz="3600" smtClean="0"/>
              <a:t>… </a:t>
            </a:r>
            <a:r>
              <a:rPr lang="en-US" altLang="zh-TW" sz="3600" b="1" smtClean="0"/>
              <a:t>L94-96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zh-TW" sz="3600" smtClean="0"/>
              <a:t>e.g. Do patients have to </a:t>
            </a:r>
            <a:r>
              <a:rPr lang="en-US" altLang="zh-TW" sz="3600" u="sng" smtClean="0">
                <a:solidFill>
                  <a:srgbClr val="FF0000"/>
                </a:solidFill>
              </a:rPr>
              <a:t>bear</a:t>
            </a:r>
            <a:r>
              <a:rPr lang="en-US" altLang="zh-TW" sz="3600" smtClean="0"/>
              <a:t> the full </a:t>
            </a:r>
            <a:r>
              <a:rPr lang="en-US" altLang="zh-TW" sz="3600" u="sng" smtClean="0">
                <a:solidFill>
                  <a:srgbClr val="FF0000"/>
                </a:solidFill>
              </a:rPr>
              <a:t>cost</a:t>
            </a:r>
            <a:r>
              <a:rPr lang="en-US" altLang="zh-TW" sz="3600" smtClean="0"/>
              <a:t> of the new drug?</a:t>
            </a:r>
            <a:endParaRPr lang="en-US" altLang="zh-TW" sz="3600" i="1" smtClean="0"/>
          </a:p>
          <a:p>
            <a:pPr marL="0" indent="0">
              <a:buFont typeface="Wingdings 2" pitchFamily="18" charset="2"/>
              <a:buNone/>
            </a:pPr>
            <a:endParaRPr lang="zh-TW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D. </a:t>
            </a:r>
            <a:r>
              <a:rPr lang="en-US" altLang="zh-TW" u="sng" smtClean="0"/>
              <a:t>IP Question</a:t>
            </a:r>
            <a:endParaRPr lang="zh-TW" altLang="en-US" u="sng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2205038"/>
            <a:ext cx="7488238" cy="4032250"/>
          </a:xfrm>
        </p:spPr>
        <p:txBody>
          <a:bodyPr>
            <a:normAutofit lnSpcReduction="10000"/>
          </a:bodyPr>
          <a:lstStyle/>
          <a:p>
            <a:pPr marL="0" indent="0" algn="just">
              <a:buFont typeface="Wingdings 2" pitchFamily="18" charset="2"/>
              <a:buNone/>
            </a:pPr>
            <a:r>
              <a:rPr lang="en-US" altLang="zh-TW" sz="3600" b="1" dirty="0" smtClean="0"/>
              <a:t>What could teachers do to encourage students’ movement at school ?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Preparation: 2 mins. (note taking)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Discussion: 2 mins. (pair work)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en-US" altLang="zh-TW" sz="3200" dirty="0" smtClean="0"/>
              <a:t>Presentation: 1 min. (individual)</a:t>
            </a:r>
          </a:p>
          <a:p>
            <a:pPr marL="0" indent="0" algn="just">
              <a:buFont typeface="Wingdings 2" pitchFamily="18" charset="2"/>
              <a:buNone/>
            </a:pPr>
            <a:r>
              <a:rPr lang="en-US" altLang="zh-TW" sz="3200" smtClean="0"/>
              <a:t>Presenters: 6A </a:t>
            </a:r>
            <a:r>
              <a:rPr lang="en-US" altLang="zh-TW" sz="3200" smtClean="0"/>
              <a:t>(</a:t>
            </a:r>
            <a:r>
              <a:rPr lang="en-US" altLang="zh-TW" sz="3200" smtClean="0"/>
              <a:t>16</a:t>
            </a:r>
            <a:r>
              <a:rPr lang="en-US" altLang="zh-TW" sz="3200" smtClean="0"/>
              <a:t>), 6B(16)</a:t>
            </a:r>
            <a:endParaRPr lang="en-US" altLang="zh-TW" sz="3200" smtClean="0"/>
          </a:p>
          <a:p>
            <a:pPr marL="0" indent="0" algn="just">
              <a:buFont typeface="Wingdings 2" pitchFamily="18" charset="2"/>
              <a:buNone/>
            </a:pPr>
            <a:endParaRPr lang="en-US" altLang="zh-TW" sz="4400" dirty="0" smtClean="0"/>
          </a:p>
          <a:p>
            <a:pPr marL="0" indent="0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1335</TotalTime>
  <Words>238</Words>
  <Application>Microsoft Office PowerPoint</Application>
  <PresentationFormat>如螢幕大小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Flow</vt:lpstr>
      <vt:lpstr>English Morning Reading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KF TSE</cp:lastModifiedBy>
  <cp:revision>124</cp:revision>
  <dcterms:created xsi:type="dcterms:W3CDTF">2016-09-04T23:31:33Z</dcterms:created>
  <dcterms:modified xsi:type="dcterms:W3CDTF">2018-01-11T23:21:43Z</dcterms:modified>
</cp:coreProperties>
</file>