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2" r:id="rId6"/>
    <p:sldId id="283" r:id="rId7"/>
    <p:sldId id="28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-380" y="-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1/23/2018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1/23/2018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 backs more legal rights for transgender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244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Source: 4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January, 2018(Thursday)</a:t>
            </a:r>
          </a:p>
          <a:p>
            <a:r>
              <a:rPr lang="en-US" altLang="zh-TW" dirty="0" smtClean="0"/>
              <a:t>Date of session: </a:t>
            </a:r>
            <a:r>
              <a:rPr lang="en-US" altLang="zh-TW" dirty="0" smtClean="0"/>
              <a:t>8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</a:t>
            </a:r>
            <a:r>
              <a:rPr lang="en-US" altLang="zh-TW" dirty="0" smtClean="0"/>
              <a:t>January, </a:t>
            </a:r>
            <a:r>
              <a:rPr lang="en-US" altLang="zh-TW" dirty="0" smtClean="0"/>
              <a:t>2018(Monday)</a:t>
            </a:r>
            <a:endParaRPr lang="en-US" altLang="zh-TW" dirty="0" smtClean="0"/>
          </a:p>
          <a:p>
            <a:r>
              <a:rPr lang="en-US" altLang="zh-TW" dirty="0" smtClean="0"/>
              <a:t>Classes: </a:t>
            </a:r>
            <a:r>
              <a:rPr lang="en-US" altLang="zh-TW" dirty="0" smtClean="0"/>
              <a:t>6A </a:t>
            </a:r>
            <a:r>
              <a:rPr lang="en-US" altLang="zh-TW" dirty="0" smtClean="0"/>
              <a:t>+ </a:t>
            </a:r>
            <a:r>
              <a:rPr lang="en-US" altLang="zh-TW" dirty="0" smtClean="0"/>
              <a:t>6B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B.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400783"/>
            <a:ext cx="10657183" cy="5340585"/>
          </a:xfrm>
        </p:spPr>
        <p:txBody>
          <a:bodyPr>
            <a:normAutofit fontScale="775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altLang="zh-TW" sz="3600" dirty="0" err="1" smtClean="0"/>
              <a:t>recognise</a:t>
            </a:r>
            <a:r>
              <a:rPr lang="en-US" altLang="zh-TW" sz="3600" dirty="0" smtClean="0"/>
              <a:t> [v] (L3) – to accept </a:t>
            </a:r>
            <a:r>
              <a:rPr lang="en-US" altLang="zh-TW" sz="3600" dirty="0" err="1" smtClean="0"/>
              <a:t>sth</a:t>
            </a:r>
            <a:r>
              <a:rPr lang="en-US" altLang="zh-TW" sz="3600" dirty="0" smtClean="0"/>
              <a:t> as legal, true or important</a:t>
            </a:r>
          </a:p>
          <a:p>
            <a:pPr marL="880110" lvl="1" indent="-514350"/>
            <a:r>
              <a:rPr lang="en-US" altLang="zh-TW" sz="3400" dirty="0" smtClean="0"/>
              <a:t>E.g. </a:t>
            </a:r>
            <a:r>
              <a:rPr lang="en-US" altLang="zh-TW" sz="3400" b="1" u="sng" dirty="0" err="1" smtClean="0">
                <a:solidFill>
                  <a:srgbClr val="FF0000"/>
                </a:solidFill>
              </a:rPr>
              <a:t>recognise</a:t>
            </a:r>
            <a:r>
              <a:rPr lang="en-US" altLang="zh-TW" sz="3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400" dirty="0" smtClean="0"/>
              <a:t>the seriousness of the problem</a:t>
            </a:r>
            <a:endParaRPr lang="en-US" sz="36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reassignment [n] (L5)</a:t>
            </a:r>
            <a:r>
              <a:rPr lang="en-US" altLang="zh-TW" sz="3600" dirty="0" smtClean="0"/>
              <a:t> – appointment to a different role</a:t>
            </a:r>
          </a:p>
          <a:p>
            <a:pPr marL="880110" lvl="1" indent="-514350"/>
            <a:r>
              <a:rPr lang="en-US" sz="3400" dirty="0" smtClean="0"/>
              <a:t>E.g. </a:t>
            </a:r>
            <a:r>
              <a:rPr lang="en-US" sz="3400" b="1" u="sng" dirty="0" smtClean="0">
                <a:solidFill>
                  <a:srgbClr val="FF0000"/>
                </a:solidFill>
              </a:rPr>
              <a:t>reassignment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of staff duties 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statutory [</a:t>
            </a:r>
            <a:r>
              <a:rPr lang="en-US" sz="3600" dirty="0" err="1" smtClean="0"/>
              <a:t>adj</a:t>
            </a:r>
            <a:r>
              <a:rPr lang="en-US" sz="3600" dirty="0" smtClean="0"/>
              <a:t>] (L12) – decided or controlled by law</a:t>
            </a:r>
          </a:p>
          <a:p>
            <a:pPr marL="880110" lvl="1" indent="-514350"/>
            <a:r>
              <a:rPr lang="en-US" sz="3400" dirty="0" smtClean="0"/>
              <a:t>E.g. </a:t>
            </a:r>
            <a:r>
              <a:rPr lang="en-US" sz="3400" b="1" u="sng" dirty="0" smtClean="0">
                <a:solidFill>
                  <a:srgbClr val="FF0000"/>
                </a:solidFill>
              </a:rPr>
              <a:t>statutory</a:t>
            </a:r>
            <a:r>
              <a:rPr lang="en-US" sz="3400" dirty="0" smtClean="0"/>
              <a:t> </a:t>
            </a:r>
            <a:r>
              <a:rPr lang="en-US" altLang="zh-TW" sz="3400" dirty="0" smtClean="0"/>
              <a:t>obligations </a:t>
            </a:r>
            <a:endParaRPr lang="en-US" sz="3400" dirty="0" smtClean="0"/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declaration [n] (L12) – a written or </a:t>
            </a:r>
            <a:r>
              <a:rPr lang="en-US" altLang="zh-TW" sz="3600" smtClean="0"/>
              <a:t>official claim</a:t>
            </a:r>
            <a:endParaRPr lang="en-US" altLang="zh-TW" sz="3600" dirty="0" smtClean="0"/>
          </a:p>
          <a:p>
            <a:pPr marL="880110" lvl="1" indent="-514350"/>
            <a:r>
              <a:rPr lang="en-US" altLang="zh-TW" sz="3400" dirty="0" smtClean="0"/>
              <a:t>E.g. make a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declaration</a:t>
            </a:r>
            <a:r>
              <a:rPr lang="en-US" altLang="zh-TW" sz="3400" dirty="0" smtClean="0"/>
              <a:t> of their business interests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err="1" smtClean="0"/>
              <a:t>publicise</a:t>
            </a:r>
            <a:r>
              <a:rPr lang="en-US" altLang="zh-TW" sz="3600" dirty="0" smtClean="0"/>
              <a:t> [v] (L41) – make </a:t>
            </a:r>
            <a:r>
              <a:rPr lang="en-US" altLang="zh-TW" sz="3600" dirty="0" err="1" smtClean="0"/>
              <a:t>sth</a:t>
            </a:r>
            <a:r>
              <a:rPr lang="en-US" altLang="zh-TW" sz="3600" dirty="0" smtClean="0"/>
              <a:t> widely known</a:t>
            </a:r>
          </a:p>
          <a:p>
            <a:pPr marL="880110" lvl="1" indent="-514350"/>
            <a:r>
              <a:rPr lang="en-US" altLang="zh-TW" sz="3400" dirty="0" smtClean="0"/>
              <a:t>E.g. use the magazine to </a:t>
            </a:r>
            <a:r>
              <a:rPr lang="en-US" altLang="zh-TW" sz="3400" b="1" u="sng" dirty="0" err="1" smtClean="0">
                <a:solidFill>
                  <a:srgbClr val="FF0000"/>
                </a:solidFill>
              </a:rPr>
              <a:t>publicise</a:t>
            </a:r>
            <a:r>
              <a:rPr lang="en-US" altLang="zh-TW" sz="3400" dirty="0" smtClean="0"/>
              <a:t> human rights abuses</a:t>
            </a:r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useful expressions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00783"/>
            <a:ext cx="10369152" cy="534058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grant (</a:t>
            </a:r>
            <a:r>
              <a:rPr lang="en-US" sz="3600" b="1" dirty="0" err="1" smtClean="0"/>
              <a:t>sby</a:t>
            </a:r>
            <a:r>
              <a:rPr lang="en-US" sz="3600" b="1" dirty="0" smtClean="0"/>
              <a:t>) the right to [L31]</a:t>
            </a:r>
            <a:endParaRPr lang="en-US" altLang="zh-TW" sz="3600" b="1" dirty="0" smtClean="0"/>
          </a:p>
          <a:p>
            <a:pPr marL="880110" lvl="1" indent="-514350"/>
            <a:r>
              <a:rPr lang="en-US" sz="3100" dirty="0" smtClean="0"/>
              <a:t>Meaning: give the right formally or legally to </a:t>
            </a:r>
            <a:r>
              <a:rPr lang="en-US" sz="3100" dirty="0" err="1" smtClean="0"/>
              <a:t>sby</a:t>
            </a:r>
            <a:endParaRPr lang="en-US" sz="3100" dirty="0" smtClean="0"/>
          </a:p>
          <a:p>
            <a:pPr marL="880110" lvl="1" indent="-514350"/>
            <a:r>
              <a:rPr lang="en-US" sz="3100" dirty="0" smtClean="0"/>
              <a:t>Example:</a:t>
            </a:r>
            <a:br>
              <a:rPr lang="en-US" sz="3100" dirty="0" smtClean="0"/>
            </a:br>
            <a:r>
              <a:rPr lang="en-US" altLang="zh-TW" sz="3200" i="1" dirty="0" smtClean="0"/>
              <a:t>If you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grant her the right</a:t>
            </a:r>
            <a:r>
              <a:rPr lang="en-US" altLang="zh-TW" sz="3200" i="1" dirty="0" smtClean="0"/>
              <a:t>, put the arrangements in writing.</a:t>
            </a:r>
            <a:r>
              <a:rPr lang="en-US" altLang="zh-TW" sz="3100" dirty="0" smtClean="0"/>
              <a:t> </a:t>
            </a:r>
            <a:endParaRPr lang="en-US" sz="31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in line with [L67]</a:t>
            </a:r>
          </a:p>
          <a:p>
            <a:pPr marL="880110" lvl="1" indent="-514350"/>
            <a:r>
              <a:rPr lang="en-US" altLang="zh-TW" sz="3100" dirty="0" smtClean="0"/>
              <a:t>Meaning: </a:t>
            </a:r>
            <a:r>
              <a:rPr lang="en-US" altLang="zh-TW" sz="3200" dirty="0" smtClean="0"/>
              <a:t>in accordance with</a:t>
            </a:r>
            <a:endParaRPr lang="en-US" altLang="zh-TW" sz="3100" dirty="0" smtClean="0"/>
          </a:p>
          <a:p>
            <a:pPr marL="880110" lvl="1" indent="-514350"/>
            <a:r>
              <a:rPr lang="en-US" altLang="zh-TW" sz="3100" dirty="0" smtClean="0"/>
              <a:t>Example:</a:t>
            </a:r>
            <a:br>
              <a:rPr lang="en-US" altLang="zh-TW" sz="3100" dirty="0" smtClean="0"/>
            </a:br>
            <a:r>
              <a:rPr lang="en-US" altLang="zh-TW" sz="3200" i="1" dirty="0" smtClean="0"/>
              <a:t>The salary is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in line with</a:t>
            </a:r>
            <a:r>
              <a:rPr lang="en-US" altLang="zh-TW" sz="3200" i="1" dirty="0" smtClean="0"/>
              <a:t> comparable international </a:t>
            </a:r>
            <a:r>
              <a:rPr lang="en-US" altLang="zh-TW" sz="3200" i="1" dirty="0" err="1" smtClean="0"/>
              <a:t>organisations</a:t>
            </a:r>
            <a:endParaRPr lang="en-US" altLang="zh-TW" sz="31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D. IP Question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400783"/>
            <a:ext cx="10396160" cy="5184843"/>
          </a:xfrm>
        </p:spPr>
        <p:txBody>
          <a:bodyPr>
            <a:normAutofit/>
          </a:bodyPr>
          <a:lstStyle/>
          <a:p>
            <a:pPr marL="788670" indent="-742950">
              <a:buNone/>
            </a:pPr>
            <a:r>
              <a:rPr lang="en-US" altLang="zh-TW" sz="3100" dirty="0" smtClean="0"/>
              <a:t>	</a:t>
            </a:r>
            <a:r>
              <a:rPr lang="en-US" altLang="zh-TW" sz="3600" dirty="0" smtClean="0"/>
              <a:t>Do you think that transgender people should complete sex </a:t>
            </a:r>
            <a:r>
              <a:rPr lang="en-US" altLang="zh-TW" sz="3600" dirty="0" err="1" smtClean="0"/>
              <a:t>reasssignment</a:t>
            </a:r>
            <a:r>
              <a:rPr lang="en-US" altLang="zh-TW" sz="3600" dirty="0" smtClean="0"/>
              <a:t> surgery in order to be </a:t>
            </a:r>
            <a:r>
              <a:rPr lang="en-US" altLang="zh-TW" sz="3600" dirty="0" err="1" smtClean="0"/>
              <a:t>recognised</a:t>
            </a:r>
            <a:r>
              <a:rPr lang="en-US" altLang="zh-TW" sz="3600" dirty="0" smtClean="0"/>
              <a:t> officially? Why / Why not?</a:t>
            </a:r>
            <a:endParaRPr lang="en-US" altLang="zh-TW" sz="3100" dirty="0" smtClean="0"/>
          </a:p>
          <a:p>
            <a:pPr lvl="3">
              <a:buFontTx/>
              <a:buChar char="-"/>
            </a:pPr>
            <a:r>
              <a:rPr lang="en-US" altLang="zh-TW" sz="3600" dirty="0" smtClean="0"/>
              <a:t>Preparation: 2 minutes (note-taking)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Discussion: 2 minutes (Pair work)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Presentation: 1 minute (IP)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Presenters</a:t>
            </a:r>
            <a:r>
              <a:rPr lang="en-US" altLang="zh-TW" sz="2200" dirty="0" smtClean="0"/>
              <a:t>: </a:t>
            </a:r>
            <a:r>
              <a:rPr lang="en-US" altLang="zh-TW" sz="3600" dirty="0" smtClean="0"/>
              <a:t>6A </a:t>
            </a:r>
            <a:r>
              <a:rPr lang="en-US" altLang="zh-TW" sz="3600" dirty="0" smtClean="0"/>
              <a:t>(     </a:t>
            </a:r>
            <a:r>
              <a:rPr lang="en-US" altLang="zh-TW" sz="3600" smtClean="0"/>
              <a:t>), </a:t>
            </a:r>
            <a:r>
              <a:rPr lang="en-US" altLang="zh-TW" sz="3600" smtClean="0"/>
              <a:t>6B </a:t>
            </a:r>
            <a:r>
              <a:rPr lang="en-US" altLang="zh-TW" sz="3600" dirty="0" smtClean="0"/>
              <a:t>(      )</a:t>
            </a:r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148</TotalTime>
  <Words>167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tf02787940</vt:lpstr>
      <vt:lpstr>EOC backs more legal rights for transgender people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Slips to Third in Global Reading Survey</dc:title>
  <dc:creator>Artemas CC</dc:creator>
  <cp:lastModifiedBy>Kit Ling Wong</cp:lastModifiedBy>
  <cp:revision>45</cp:revision>
  <dcterms:created xsi:type="dcterms:W3CDTF">2017-12-11T20:33:53Z</dcterms:created>
  <dcterms:modified xsi:type="dcterms:W3CDTF">2018-01-23T05:45:55Z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