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4" r:id="rId5"/>
    <p:sldId id="282" r:id="rId6"/>
    <p:sldId id="283" r:id="rId7"/>
    <p:sldId id="284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80" autoAdjust="0"/>
  </p:normalViewPr>
  <p:slideViewPr>
    <p:cSldViewPr showGuides="1">
      <p:cViewPr varScale="1">
        <p:scale>
          <a:sx n="69" d="100"/>
          <a:sy n="69" d="100"/>
        </p:scale>
        <p:origin x="-396" y="-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12/21/2017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12/21/2017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12/21/2017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altLang="zh-TW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Bonus for HK Students Comes with Condition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2" y="4927600"/>
            <a:ext cx="7254677" cy="12446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Source: 19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December, 2017 (Tuesday)</a:t>
            </a:r>
          </a:p>
          <a:p>
            <a:r>
              <a:rPr lang="en-US" altLang="zh-TW" dirty="0" smtClean="0"/>
              <a:t>Date of session: 21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December, 2017 (Thursday)</a:t>
            </a:r>
          </a:p>
          <a:p>
            <a:r>
              <a:rPr lang="en-US" altLang="zh-TW" dirty="0" smtClean="0"/>
              <a:t>Classes: 6C + 6D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B. Vocabulary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892" y="1400783"/>
            <a:ext cx="10657183" cy="5184843"/>
          </a:xfrm>
        </p:spPr>
        <p:txBody>
          <a:bodyPr>
            <a:normAutofit fontScale="70000" lnSpcReduction="2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eligibility [n] (L12)</a:t>
            </a:r>
            <a:r>
              <a:rPr lang="en-US" altLang="zh-TW" sz="3600" dirty="0" smtClean="0"/>
              <a:t> – the ability to read and write</a:t>
            </a:r>
          </a:p>
          <a:p>
            <a:pPr marL="880110" lvl="1" indent="-514350"/>
            <a:r>
              <a:rPr lang="en-US" sz="3400" dirty="0" smtClean="0"/>
              <a:t>E.g. the </a:t>
            </a:r>
            <a:r>
              <a:rPr lang="en-US" sz="3400" b="1" u="sng" dirty="0" smtClean="0">
                <a:solidFill>
                  <a:srgbClr val="FF0000"/>
                </a:solidFill>
              </a:rPr>
              <a:t>eligibility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/>
              <a:t>to take part 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stipulation [n] (L48) – a requirement as a part of an agreement</a:t>
            </a:r>
          </a:p>
          <a:p>
            <a:pPr marL="880110" lvl="1" indent="-514350"/>
            <a:r>
              <a:rPr lang="en-US" sz="3400" dirty="0" smtClean="0"/>
              <a:t>E.g. meet the </a:t>
            </a:r>
            <a:r>
              <a:rPr lang="en-US" sz="3400" b="1" u="sng" dirty="0" smtClean="0">
                <a:solidFill>
                  <a:srgbClr val="FF0000"/>
                </a:solidFill>
              </a:rPr>
              <a:t>stipulation</a:t>
            </a:r>
            <a:r>
              <a:rPr lang="en-US" sz="3400" dirty="0" smtClean="0"/>
              <a:t> </a:t>
            </a:r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autonomy [n] (L53) – self-government, independence</a:t>
            </a:r>
          </a:p>
          <a:p>
            <a:pPr marL="880110" lvl="1" indent="-514350"/>
            <a:r>
              <a:rPr lang="en-US" altLang="zh-TW" sz="3400" dirty="0" smtClean="0"/>
              <a:t>E.g. demand the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autonomy</a:t>
            </a:r>
            <a:r>
              <a:rPr lang="en-US" altLang="zh-TW" sz="3400" dirty="0" smtClean="0"/>
              <a:t> from the central government</a:t>
            </a:r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radical[</a:t>
            </a:r>
            <a:r>
              <a:rPr lang="en-US" altLang="zh-TW" sz="3600" dirty="0" err="1" smtClean="0"/>
              <a:t>adj</a:t>
            </a:r>
            <a:r>
              <a:rPr lang="en-US" altLang="zh-TW" sz="3600" dirty="0" smtClean="0"/>
              <a:t>] (L75) – supporting great social changes</a:t>
            </a:r>
          </a:p>
          <a:p>
            <a:pPr marL="880110" lvl="1" indent="-514350"/>
            <a:r>
              <a:rPr lang="en-US" altLang="zh-TW" sz="3400" dirty="0" smtClean="0"/>
              <a:t>E.g. a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radical</a:t>
            </a:r>
            <a:r>
              <a:rPr lang="en-US" altLang="zh-TW" sz="3400" dirty="0" smtClean="0"/>
              <a:t> political party</a:t>
            </a:r>
            <a:endParaRPr lang="en-US" sz="3000" dirty="0" smtClean="0"/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accuse [v] (L100) – charge (</a:t>
            </a:r>
            <a:r>
              <a:rPr lang="en-US" altLang="zh-TW" sz="3600" dirty="0" err="1" smtClean="0"/>
              <a:t>sby</a:t>
            </a:r>
            <a:r>
              <a:rPr lang="en-US" altLang="zh-TW" sz="3600" dirty="0" smtClean="0"/>
              <a:t>) with an offence or crime</a:t>
            </a:r>
          </a:p>
          <a:p>
            <a:pPr marL="880110" lvl="1" indent="-514350"/>
            <a:r>
              <a:rPr lang="en-US" altLang="zh-TW" sz="3400" dirty="0" smtClean="0"/>
              <a:t>E.g.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accuse</a:t>
            </a:r>
            <a:r>
              <a:rPr lang="en-US" altLang="zh-TW" sz="3400" dirty="0" smtClean="0"/>
              <a:t> him </a:t>
            </a:r>
            <a:r>
              <a:rPr lang="en-US" altLang="zh-TW" sz="3400" b="1" u="sng" dirty="0" smtClean="0"/>
              <a:t>of</a:t>
            </a:r>
            <a:r>
              <a:rPr lang="en-US" altLang="zh-TW" sz="3400" dirty="0" smtClean="0"/>
              <a:t> murdering his wife</a:t>
            </a:r>
            <a:endParaRPr lang="en-US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C. useful expressions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400783"/>
            <a:ext cx="9982095" cy="5340585"/>
          </a:xfr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in effect [L33]</a:t>
            </a:r>
            <a:endParaRPr lang="en-US" altLang="zh-TW" sz="3600" b="1" dirty="0" smtClean="0"/>
          </a:p>
          <a:p>
            <a:pPr marL="880110" lvl="1" indent="-514350"/>
            <a:r>
              <a:rPr lang="en-US" sz="3100" dirty="0" smtClean="0"/>
              <a:t>Meaning: in force, in practice</a:t>
            </a:r>
          </a:p>
          <a:p>
            <a:pPr marL="880110" lvl="1" indent="-514350"/>
            <a:r>
              <a:rPr lang="en-US" sz="3100" dirty="0" smtClean="0"/>
              <a:t>Example:</a:t>
            </a:r>
            <a:br>
              <a:rPr lang="en-US" sz="3100" dirty="0" smtClean="0"/>
            </a:br>
            <a:r>
              <a:rPr lang="en-US" altLang="zh-TW" sz="3200" i="1" dirty="0" smtClean="0"/>
              <a:t>She was fully aware that the contract was </a:t>
            </a:r>
            <a:r>
              <a:rPr lang="en-US" altLang="zh-TW" sz="3200" b="1" i="1" u="sng" dirty="0" smtClean="0">
                <a:solidFill>
                  <a:srgbClr val="FF0000"/>
                </a:solidFill>
              </a:rPr>
              <a:t>in effect</a:t>
            </a:r>
            <a:r>
              <a:rPr lang="en-US" altLang="zh-TW" sz="3200" b="1" i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i="1" dirty="0" smtClean="0"/>
              <a:t>and binding on her</a:t>
            </a:r>
            <a:r>
              <a:rPr lang="en-US" altLang="zh-TW" sz="3100" dirty="0" smtClean="0"/>
              <a:t>. </a:t>
            </a:r>
            <a:endParaRPr lang="en-US" sz="3100" dirty="0" smtClean="0"/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abide by [L80]</a:t>
            </a:r>
          </a:p>
          <a:p>
            <a:pPr marL="880110" lvl="1" indent="-514350"/>
            <a:r>
              <a:rPr lang="en-US" altLang="zh-TW" sz="3100" dirty="0" smtClean="0"/>
              <a:t>Meaning: </a:t>
            </a:r>
            <a:r>
              <a:rPr lang="en-US" altLang="zh-TW" sz="3200" dirty="0" smtClean="0"/>
              <a:t>Accept or act in accordance with</a:t>
            </a:r>
            <a:endParaRPr lang="en-US" altLang="zh-TW" sz="3100" dirty="0" smtClean="0"/>
          </a:p>
          <a:p>
            <a:pPr marL="880110" lvl="1" indent="-514350"/>
            <a:r>
              <a:rPr lang="en-US" altLang="zh-TW" sz="3100" dirty="0" smtClean="0"/>
              <a:t>Example:</a:t>
            </a:r>
            <a:br>
              <a:rPr lang="en-US" altLang="zh-TW" sz="3100" dirty="0" smtClean="0"/>
            </a:br>
            <a:r>
              <a:rPr lang="en-US" altLang="zh-TW" sz="3200" i="1" dirty="0" smtClean="0"/>
              <a:t>I said I would </a:t>
            </a:r>
            <a:r>
              <a:rPr lang="en-US" altLang="zh-TW" sz="3200" b="1" i="1" u="sng" dirty="0" smtClean="0">
                <a:solidFill>
                  <a:srgbClr val="FF0000"/>
                </a:solidFill>
              </a:rPr>
              <a:t>abide by</a:t>
            </a:r>
            <a:r>
              <a:rPr lang="en-US" altLang="zh-TW" sz="3200" i="1" dirty="0" smtClean="0"/>
              <a:t> their decision.</a:t>
            </a:r>
            <a:endParaRPr lang="en-US" altLang="zh-TW" sz="3100" dirty="0" smtClean="0"/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D. IP Question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812" y="1400783"/>
            <a:ext cx="10396160" cy="5184843"/>
          </a:xfrm>
        </p:spPr>
        <p:txBody>
          <a:bodyPr>
            <a:normAutofit lnSpcReduction="10000"/>
          </a:bodyPr>
          <a:lstStyle/>
          <a:p>
            <a:pPr marL="788670" indent="-742950">
              <a:buNone/>
            </a:pPr>
            <a:r>
              <a:rPr lang="en-US" altLang="zh-TW" sz="3100" dirty="0" smtClean="0"/>
              <a:t>	</a:t>
            </a:r>
            <a:r>
              <a:rPr lang="en-US" altLang="zh-TW" sz="3600" dirty="0" smtClean="0"/>
              <a:t>Do you think it is reasonable to include upholding ‘one country, two systems’ as a condition for awarding students the scholarship? </a:t>
            </a:r>
            <a:r>
              <a:rPr lang="en-US" altLang="zh-TW" sz="3600" dirty="0" smtClean="0"/>
              <a:t>Why / Why not?</a:t>
            </a:r>
          </a:p>
          <a:p>
            <a:pPr marL="788670" indent="-742950">
              <a:buNone/>
            </a:pPr>
            <a:endParaRPr lang="en-US" altLang="zh-TW" sz="3100" dirty="0" smtClean="0"/>
          </a:p>
          <a:p>
            <a:pPr lvl="3">
              <a:buFontTx/>
              <a:buChar char="-"/>
            </a:pPr>
            <a:r>
              <a:rPr lang="en-US" altLang="zh-TW" sz="3600" dirty="0" smtClean="0"/>
              <a:t>Preparation: 2 minutes (note-taking)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Discussion: 2 minutes (Pair work)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Presentation: 1 minute (IP)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Presenters</a:t>
            </a:r>
            <a:r>
              <a:rPr lang="en-US" altLang="zh-TW" sz="2200" dirty="0" smtClean="0"/>
              <a:t>: </a:t>
            </a:r>
            <a:r>
              <a:rPr lang="en-US" altLang="zh-TW" sz="3600" dirty="0" smtClean="0"/>
              <a:t>6C (  </a:t>
            </a:r>
            <a:r>
              <a:rPr lang="en-US" altLang="zh-TW" sz="3600" dirty="0" smtClean="0"/>
              <a:t>   </a:t>
            </a:r>
            <a:r>
              <a:rPr lang="en-US" altLang="zh-TW" sz="3600" dirty="0" smtClean="0"/>
              <a:t>), 6D (  </a:t>
            </a:r>
            <a:r>
              <a:rPr lang="en-US" altLang="zh-TW" sz="3600" dirty="0" smtClean="0"/>
              <a:t>    </a:t>
            </a:r>
            <a:r>
              <a:rPr lang="en-US" altLang="zh-TW" sz="3600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77</TotalTime>
  <Words>160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tf02787940</vt:lpstr>
      <vt:lpstr>Bonus for HK Students Comes with Condition</vt:lpstr>
      <vt:lpstr>B. Vocabulary</vt:lpstr>
      <vt:lpstr>C. useful expressions</vt:lpstr>
      <vt:lpstr>D. IP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 Kong Slips to Third in Global Reading Survey</dc:title>
  <dc:creator>Artemas CC</dc:creator>
  <cp:lastModifiedBy>Kit Ling Wong</cp:lastModifiedBy>
  <cp:revision>23</cp:revision>
  <dcterms:created xsi:type="dcterms:W3CDTF">2017-12-11T20:33:53Z</dcterms:created>
  <dcterms:modified xsi:type="dcterms:W3CDTF">2017-12-21T00:52:58Z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