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2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2017/12/16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DDD9A6-F717-4DC3-99B9-C8869416CC87}" type="datetimeFigureOut">
              <a:rPr lang="zh-TW" altLang="en-US" smtClean="0"/>
              <a:pPr/>
              <a:t>2017/12/16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r>
              <a:rPr lang="en-US" altLang="zh-TW" dirty="0" smtClean="0"/>
              <a:t>English Morning Reading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96952"/>
            <a:ext cx="7854696" cy="302433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altLang="zh-TW" sz="4100" dirty="0" smtClean="0"/>
              <a:t>‘Greater commitment to equality required’ </a:t>
            </a:r>
            <a:r>
              <a:rPr lang="en-US" altLang="zh-TW" sz="3600" dirty="0" smtClean="0"/>
              <a:t>(SCMP 12/12/2017 A10)</a:t>
            </a:r>
          </a:p>
          <a:p>
            <a:pPr algn="l"/>
            <a:endParaRPr lang="en-US" altLang="zh-TW" dirty="0" smtClean="0"/>
          </a:p>
          <a:p>
            <a:pPr algn="l"/>
            <a:r>
              <a:rPr lang="en-US" altLang="zh-TW" sz="3000" dirty="0" smtClean="0"/>
              <a:t>Date of session:  15</a:t>
            </a:r>
            <a:r>
              <a:rPr lang="en-US" altLang="zh-TW" sz="3000" baseline="30000" dirty="0" smtClean="0"/>
              <a:t>th</a:t>
            </a:r>
            <a:r>
              <a:rPr lang="en-US" altLang="zh-TW" sz="3000" dirty="0" smtClean="0"/>
              <a:t> December, 2017</a:t>
            </a:r>
            <a:r>
              <a:rPr lang="zh-TW" altLang="en-US" sz="3000" dirty="0" smtClean="0"/>
              <a:t> </a:t>
            </a:r>
            <a:r>
              <a:rPr lang="en-US" altLang="zh-TW" sz="3000" dirty="0" smtClean="0"/>
              <a:t>(Day 5)</a:t>
            </a:r>
          </a:p>
          <a:p>
            <a:pPr algn="l"/>
            <a:r>
              <a:rPr lang="en-US" altLang="zh-TW" sz="3000" dirty="0"/>
              <a:t> </a:t>
            </a:r>
            <a:r>
              <a:rPr lang="en-US" altLang="zh-TW" sz="3000" dirty="0" smtClean="0"/>
              <a:t>                          </a:t>
            </a:r>
          </a:p>
          <a:p>
            <a:pPr algn="l"/>
            <a:r>
              <a:rPr lang="en-US" altLang="zh-TW" sz="3000" dirty="0" smtClean="0"/>
              <a:t>Classes: 6A+ 6B</a:t>
            </a:r>
          </a:p>
          <a:p>
            <a:pPr algn="l"/>
            <a:r>
              <a:rPr lang="en-US" altLang="zh-TW" sz="3000" dirty="0" smtClean="0"/>
              <a:t>Teacher-in-charge: Mr. </a:t>
            </a:r>
            <a:r>
              <a:rPr lang="en-US" altLang="zh-TW" sz="3000" dirty="0" err="1" smtClean="0"/>
              <a:t>Tse</a:t>
            </a:r>
            <a:endParaRPr lang="en-US" altLang="zh-TW" sz="3000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B. </a:t>
            </a:r>
            <a:r>
              <a:rPr lang="en-US" altLang="zh-TW" u="sng" dirty="0" smtClean="0"/>
              <a:t>Vocabulary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79296" cy="4661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1. </a:t>
            </a:r>
            <a:r>
              <a:rPr lang="en-US" altLang="zh-TW" b="1" dirty="0" smtClean="0"/>
              <a:t>jubilation </a:t>
            </a:r>
            <a:r>
              <a:rPr lang="en-US" altLang="zh-TW" dirty="0" smtClean="0"/>
              <a:t>(</a:t>
            </a:r>
            <a:r>
              <a:rPr lang="en-US" altLang="zh-TW" dirty="0"/>
              <a:t>n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L5</a:t>
            </a:r>
            <a:r>
              <a:rPr lang="en-US" altLang="zh-TW" dirty="0" smtClean="0"/>
              <a:t> – great happiness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jubilation</a:t>
            </a:r>
            <a:r>
              <a:rPr lang="en-US" altLang="zh-TW" dirty="0" smtClean="0"/>
              <a:t> in the crowd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/>
              <a:t>2</a:t>
            </a:r>
            <a:r>
              <a:rPr lang="en-US" altLang="zh-TW" dirty="0" smtClean="0"/>
              <a:t>. </a:t>
            </a:r>
            <a:r>
              <a:rPr lang="en-US" altLang="zh-TW" b="1" dirty="0" smtClean="0"/>
              <a:t>ambiguous</a:t>
            </a:r>
            <a:r>
              <a:rPr lang="en-US" altLang="zh-TW" dirty="0" smtClean="0"/>
              <a:t> (adj.) </a:t>
            </a:r>
            <a:r>
              <a:rPr lang="en-US" altLang="zh-TW" b="1" dirty="0" smtClean="0"/>
              <a:t>L11</a:t>
            </a:r>
            <a:r>
              <a:rPr lang="en-US" altLang="zh-TW" dirty="0" smtClean="0"/>
              <a:t> – unclear, uncertain</a:t>
            </a:r>
          </a:p>
          <a:p>
            <a:pPr marL="0" indent="0">
              <a:buNone/>
            </a:pPr>
            <a:r>
              <a:rPr lang="en-US" altLang="zh-TW" dirty="0" smtClean="0"/>
              <a:t>    e.g. an </a:t>
            </a:r>
            <a:r>
              <a:rPr lang="en-US" altLang="zh-TW" u="sng" dirty="0" smtClean="0">
                <a:solidFill>
                  <a:srgbClr val="FF0000"/>
                </a:solidFill>
              </a:rPr>
              <a:t>ambiguous</a:t>
            </a:r>
            <a:r>
              <a:rPr lang="en-US" altLang="zh-TW" dirty="0" smtClean="0"/>
              <a:t> gesture</a:t>
            </a:r>
          </a:p>
          <a:p>
            <a:pPr marL="0" indent="0">
              <a:buNone/>
            </a:pPr>
            <a:r>
              <a:rPr lang="en-US" altLang="zh-TW" dirty="0" smtClean="0"/>
              <a:t>3. </a:t>
            </a:r>
            <a:r>
              <a:rPr lang="en-US" altLang="zh-TW" b="1" dirty="0" smtClean="0"/>
              <a:t>swift </a:t>
            </a:r>
            <a:r>
              <a:rPr lang="en-US" altLang="zh-TW" dirty="0" smtClean="0"/>
              <a:t>(adj.) </a:t>
            </a:r>
            <a:r>
              <a:rPr lang="en-US" altLang="zh-TW" b="1" dirty="0" smtClean="0"/>
              <a:t>L17</a:t>
            </a:r>
            <a:r>
              <a:rPr lang="en-US" altLang="zh-TW" dirty="0" smtClean="0"/>
              <a:t> – quick, rapid</a:t>
            </a:r>
          </a:p>
          <a:p>
            <a:pPr marL="0" indent="0">
              <a:buNone/>
            </a:pPr>
            <a:r>
              <a:rPr lang="en-US" altLang="zh-TW" dirty="0" smtClean="0"/>
              <a:t>    e.g. a </a:t>
            </a:r>
            <a:r>
              <a:rPr lang="en-US" altLang="zh-TW" u="sng" dirty="0" smtClean="0">
                <a:solidFill>
                  <a:srgbClr val="FF0000"/>
                </a:solidFill>
              </a:rPr>
              <a:t>swift</a:t>
            </a:r>
            <a:r>
              <a:rPr lang="en-US" altLang="zh-TW" dirty="0" smtClean="0"/>
              <a:t> reaction</a:t>
            </a:r>
          </a:p>
          <a:p>
            <a:pPr marL="0" indent="0">
              <a:buNone/>
            </a:pPr>
            <a:r>
              <a:rPr lang="en-US" altLang="zh-TW" dirty="0" smtClean="0"/>
              <a:t>4. </a:t>
            </a:r>
            <a:r>
              <a:rPr lang="en-US" altLang="zh-TW" b="1" dirty="0" smtClean="0"/>
              <a:t>unanimously</a:t>
            </a:r>
            <a:r>
              <a:rPr lang="en-US" altLang="zh-TW" dirty="0" smtClean="0"/>
              <a:t> (adv.) </a:t>
            </a:r>
            <a:r>
              <a:rPr lang="en-US" altLang="zh-TW" b="1" dirty="0" smtClean="0"/>
              <a:t>L22</a:t>
            </a:r>
            <a:r>
              <a:rPr lang="en-US" altLang="zh-TW" dirty="0" smtClean="0"/>
              <a:t> -  agreed by everybody</a:t>
            </a:r>
          </a:p>
          <a:p>
            <a:pPr marL="0" indent="0">
              <a:buNone/>
            </a:pPr>
            <a:r>
              <a:rPr lang="en-US" altLang="zh-TW" dirty="0" smtClean="0"/>
              <a:t>    e.g. supported </a:t>
            </a:r>
            <a:r>
              <a:rPr lang="en-US" altLang="zh-TW" u="sng" dirty="0" smtClean="0">
                <a:solidFill>
                  <a:srgbClr val="FF0000"/>
                </a:solidFill>
              </a:rPr>
              <a:t>unanimously</a:t>
            </a:r>
          </a:p>
          <a:p>
            <a:pPr marL="0" indent="0">
              <a:buNone/>
            </a:pPr>
            <a:r>
              <a:rPr lang="en-US" altLang="zh-TW" dirty="0" smtClean="0"/>
              <a:t>5. </a:t>
            </a:r>
            <a:r>
              <a:rPr lang="en-US" altLang="zh-TW" b="1" dirty="0"/>
              <a:t>c</a:t>
            </a:r>
            <a:r>
              <a:rPr lang="en-US" altLang="zh-TW" b="1" dirty="0" smtClean="0"/>
              <a:t>ast aside </a:t>
            </a:r>
            <a:r>
              <a:rPr lang="en-US" altLang="zh-TW" dirty="0" smtClean="0"/>
              <a:t>(phr.) </a:t>
            </a:r>
            <a:r>
              <a:rPr lang="en-US" altLang="zh-TW" b="1" dirty="0" smtClean="0"/>
              <a:t>L33</a:t>
            </a:r>
            <a:r>
              <a:rPr lang="en-US" altLang="zh-TW" dirty="0" smtClean="0"/>
              <a:t>  - get rid of sb./</a:t>
            </a:r>
            <a:r>
              <a:rPr lang="en-US" altLang="zh-TW" dirty="0" err="1" smtClean="0"/>
              <a:t>sth</a:t>
            </a:r>
            <a:r>
              <a:rPr lang="en-US" altLang="zh-TW" dirty="0" smtClean="0"/>
              <a:t>.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cast aside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all suicidal thoughts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C. </a:t>
            </a:r>
            <a:r>
              <a:rPr lang="en-US" altLang="zh-TW" u="sng" dirty="0" smtClean="0"/>
              <a:t>Useful expressions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1. </a:t>
            </a:r>
            <a:r>
              <a:rPr lang="en-US" altLang="zh-TW" sz="3200" b="1" dirty="0" smtClean="0"/>
              <a:t>…</a:t>
            </a:r>
            <a:r>
              <a:rPr lang="en-US" altLang="zh-TW" sz="3200" dirty="0" smtClean="0"/>
              <a:t> </a:t>
            </a:r>
            <a:r>
              <a:rPr lang="en-US" altLang="zh-TW" sz="3200" b="1" dirty="0" smtClean="0"/>
              <a:t>one step forward, two steps back  ...</a:t>
            </a:r>
            <a:r>
              <a:rPr lang="en-US" altLang="zh-TW" sz="3200" dirty="0" smtClean="0"/>
              <a:t>  </a:t>
            </a:r>
            <a:r>
              <a:rPr lang="en-US" altLang="zh-TW" sz="3200" b="1" dirty="0" smtClean="0"/>
              <a:t>L12-13</a:t>
            </a:r>
          </a:p>
          <a:p>
            <a:pPr marL="0" indent="0">
              <a:buNone/>
            </a:pPr>
            <a:r>
              <a:rPr lang="en-US" altLang="zh-TW" sz="3200" dirty="0" smtClean="0"/>
              <a:t>e.g. Our progress has been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one step forward</a:t>
            </a:r>
            <a:r>
              <a:rPr lang="en-US" altLang="zh-TW" sz="3200" dirty="0" smtClean="0"/>
              <a:t>,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two steps back</a:t>
            </a:r>
            <a:r>
              <a:rPr lang="en-US" altLang="zh-TW" sz="3200" dirty="0" smtClean="0"/>
              <a:t>.</a:t>
            </a:r>
            <a:endParaRPr lang="en-US" altLang="zh-TW" sz="3200" i="1" dirty="0" smtClean="0"/>
          </a:p>
          <a:p>
            <a:pPr marL="0" indent="0">
              <a:buNone/>
            </a:pPr>
            <a:r>
              <a:rPr lang="en-US" altLang="zh-TW" sz="3200" dirty="0" smtClean="0"/>
              <a:t>2. … </a:t>
            </a:r>
            <a:r>
              <a:rPr lang="en-US" altLang="zh-TW" sz="3200" b="1" dirty="0" smtClean="0"/>
              <a:t>an experience to draw on </a:t>
            </a:r>
            <a:r>
              <a:rPr lang="en-US" altLang="zh-TW" sz="3200" dirty="0" smtClean="0"/>
              <a:t>… </a:t>
            </a:r>
            <a:r>
              <a:rPr lang="en-US" altLang="zh-TW" sz="3200" b="1" dirty="0" smtClean="0"/>
              <a:t>L17</a:t>
            </a:r>
          </a:p>
          <a:p>
            <a:pPr marL="0" indent="0">
              <a:buNone/>
            </a:pPr>
            <a:r>
              <a:rPr lang="en-US" altLang="zh-TW" sz="3200" dirty="0" smtClean="0"/>
              <a:t>e.g. We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drew on</a:t>
            </a:r>
            <a:r>
              <a:rPr lang="en-US" altLang="zh-TW" sz="3200" dirty="0" smtClean="0"/>
              <a:t> the teacher’s experience in implementing the lesson plan.</a:t>
            </a:r>
            <a:endParaRPr lang="en-US" altLang="zh-TW" sz="3200" i="1" dirty="0"/>
          </a:p>
          <a:p>
            <a:pPr marL="0" indent="0">
              <a:buNone/>
            </a:pP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D. </a:t>
            </a:r>
            <a:r>
              <a:rPr lang="en-US" altLang="zh-TW" u="sng" dirty="0" smtClean="0"/>
              <a:t>IP Question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4864"/>
            <a:ext cx="7488832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sz="3600" b="1" dirty="0" smtClean="0"/>
              <a:t>Would you vote 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for</a:t>
            </a:r>
            <a:r>
              <a:rPr lang="en-US" altLang="zh-TW" sz="3600" b="1" dirty="0" smtClean="0"/>
              <a:t> or 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against</a:t>
            </a:r>
            <a:r>
              <a:rPr lang="en-US" altLang="zh-TW" sz="3600" b="1" dirty="0" smtClean="0"/>
              <a:t> the legalization of same-sex </a:t>
            </a:r>
            <a:r>
              <a:rPr lang="en-US" altLang="zh-TW" sz="3600" b="1" dirty="0" err="1" smtClean="0"/>
              <a:t>marrige</a:t>
            </a:r>
            <a:r>
              <a:rPr lang="en-US" altLang="zh-TW" sz="3600" b="1" dirty="0" smtClean="0"/>
              <a:t> in Hong Kong? Why?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Presentation: 1 min. </a:t>
            </a:r>
            <a:r>
              <a:rPr lang="en-US" altLang="zh-TW" sz="3200" smtClean="0"/>
              <a:t>(</a:t>
            </a:r>
            <a:r>
              <a:rPr lang="en-US" altLang="zh-TW" sz="3200" smtClean="0"/>
              <a:t>individual)</a:t>
            </a:r>
            <a:endParaRPr lang="en-US" altLang="zh-TW" sz="3200" dirty="0" smtClean="0"/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1284</TotalTime>
  <Words>233</Words>
  <Application>Microsoft Office PowerPoint</Application>
  <PresentationFormat>如螢幕大小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Flow</vt:lpstr>
      <vt:lpstr>English Morning Reading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KF TSE</cp:lastModifiedBy>
  <cp:revision>117</cp:revision>
  <dcterms:created xsi:type="dcterms:W3CDTF">2016-09-04T23:31:33Z</dcterms:created>
  <dcterms:modified xsi:type="dcterms:W3CDTF">2017-12-16T07:30:59Z</dcterms:modified>
</cp:coreProperties>
</file>