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82" r:id="rId6"/>
    <p:sldId id="283" r:id="rId7"/>
    <p:sldId id="284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280" autoAdjust="0"/>
  </p:normalViewPr>
  <p:slideViewPr>
    <p:cSldViewPr showGuides="1">
      <p:cViewPr varScale="1">
        <p:scale>
          <a:sx n="61" d="100"/>
          <a:sy n="61" d="100"/>
        </p:scale>
        <p:origin x="-72" y="-60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12/18/2017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12/18/2017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12/18/2017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12/18/2017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altLang="zh-TW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Hong Kong Slips to Third in Global Reading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2" y="4927600"/>
            <a:ext cx="7254677" cy="12446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Source: 7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December, 2017 (Thursday)</a:t>
            </a:r>
          </a:p>
          <a:p>
            <a:r>
              <a:rPr lang="en-US" altLang="zh-TW" dirty="0" smtClean="0"/>
              <a:t>Date of session: </a:t>
            </a:r>
            <a:r>
              <a:rPr lang="en-US" altLang="zh-TW" dirty="0" smtClean="0"/>
              <a:t>13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</a:t>
            </a:r>
            <a:r>
              <a:rPr lang="en-US" altLang="zh-TW" dirty="0" smtClean="0"/>
              <a:t>December, 2017 </a:t>
            </a:r>
            <a:r>
              <a:rPr lang="en-US" altLang="zh-TW" dirty="0" smtClean="0"/>
              <a:t>(Wednesday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Classes: </a:t>
            </a:r>
            <a:r>
              <a:rPr lang="en-US" altLang="zh-TW" dirty="0" smtClean="0"/>
              <a:t>6A </a:t>
            </a:r>
            <a:r>
              <a:rPr lang="en-US" altLang="zh-TW" dirty="0" smtClean="0"/>
              <a:t>+ </a:t>
            </a:r>
            <a:r>
              <a:rPr lang="en-US" altLang="zh-TW" dirty="0" smtClean="0"/>
              <a:t>6B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B. Vocabulary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601" y="1400783"/>
            <a:ext cx="10489865" cy="5184843"/>
          </a:xfrm>
        </p:spPr>
        <p:txBody>
          <a:bodyPr>
            <a:normAutofit fontScale="70000" lnSpcReduction="2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literacy [n] (L3)</a:t>
            </a:r>
            <a:r>
              <a:rPr lang="en-US" altLang="zh-TW" sz="3600" dirty="0" smtClean="0"/>
              <a:t> – the ability to read and write</a:t>
            </a:r>
          </a:p>
          <a:p>
            <a:pPr marL="880110" lvl="1" indent="-514350"/>
            <a:r>
              <a:rPr lang="en-US" sz="3400" dirty="0" smtClean="0"/>
              <a:t>E.g. reading </a:t>
            </a:r>
            <a:r>
              <a:rPr lang="en-US" sz="3400" b="1" u="sng" dirty="0" smtClean="0">
                <a:solidFill>
                  <a:srgbClr val="FF0000"/>
                </a:solidFill>
              </a:rPr>
              <a:t>literacy</a:t>
            </a:r>
            <a:r>
              <a:rPr lang="en-US" sz="3400" dirty="0" smtClean="0"/>
              <a:t> 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stagnation [n] (L42) – a stage in which development stops</a:t>
            </a:r>
          </a:p>
          <a:p>
            <a:pPr marL="880110" lvl="1" indent="-514350"/>
            <a:r>
              <a:rPr lang="en-US" sz="3400" dirty="0" smtClean="0"/>
              <a:t>E.g. price/salary </a:t>
            </a:r>
            <a:r>
              <a:rPr lang="en-US" sz="3400" b="1" u="sng" dirty="0" smtClean="0">
                <a:solidFill>
                  <a:srgbClr val="FF0000"/>
                </a:solidFill>
              </a:rPr>
              <a:t>stagnation</a:t>
            </a:r>
            <a:r>
              <a:rPr lang="en-US" sz="3400" dirty="0" smtClean="0"/>
              <a:t> </a:t>
            </a:r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attainment [n] (L63) – the act of achieving something</a:t>
            </a:r>
          </a:p>
          <a:p>
            <a:pPr marL="880110" lvl="1" indent="-514350"/>
            <a:r>
              <a:rPr lang="en-US" altLang="zh-TW" sz="3400" dirty="0" smtClean="0"/>
              <a:t>E.g. the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attainment</a:t>
            </a:r>
            <a:r>
              <a:rPr lang="en-US" altLang="zh-TW" sz="3400" dirty="0" smtClean="0"/>
              <a:t> of a goal</a:t>
            </a:r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overreliance[n] (L75) – excessive dependence on something</a:t>
            </a:r>
          </a:p>
          <a:p>
            <a:pPr marL="880110" lvl="1" indent="-514350"/>
            <a:r>
              <a:rPr lang="en-US" altLang="zh-TW" sz="3400" dirty="0" smtClean="0"/>
              <a:t>E.g. an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overreliance</a:t>
            </a:r>
            <a:r>
              <a:rPr lang="en-US" altLang="zh-TW" sz="3400" dirty="0" smtClean="0"/>
              <a:t> on technology</a:t>
            </a:r>
            <a:endParaRPr lang="en-US" sz="3000" dirty="0" smtClean="0"/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diversify [v] (L86) – to start to include more types of things</a:t>
            </a:r>
          </a:p>
          <a:p>
            <a:pPr marL="880110" lvl="1" indent="-514350"/>
            <a:r>
              <a:rPr lang="en-US" altLang="zh-TW" sz="3400" dirty="0" smtClean="0"/>
              <a:t>E.g.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diversify</a:t>
            </a:r>
            <a:r>
              <a:rPr lang="en-US" altLang="zh-TW" sz="3400" dirty="0" smtClean="0"/>
              <a:t> the habitats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C. useful expressions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400783"/>
            <a:ext cx="9982095" cy="5340585"/>
          </a:xfrm>
        </p:spPr>
        <p:txBody>
          <a:bodyPr>
            <a:normAutofit lnSpcReduction="1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be attributed to (something) [L68-69]</a:t>
            </a:r>
            <a:endParaRPr lang="en-US" altLang="zh-TW" sz="3600" b="1" dirty="0" smtClean="0"/>
          </a:p>
          <a:p>
            <a:pPr marL="880110" lvl="1" indent="-514350"/>
            <a:r>
              <a:rPr lang="en-US" sz="3100" dirty="0" smtClean="0"/>
              <a:t>Meaning: regard something as being caused by</a:t>
            </a:r>
          </a:p>
          <a:p>
            <a:pPr marL="880110" lvl="1" indent="-514350"/>
            <a:r>
              <a:rPr lang="en-US" sz="3100" dirty="0" smtClean="0"/>
              <a:t>Example:</a:t>
            </a:r>
            <a:br>
              <a:rPr lang="en-US" sz="3100" dirty="0" smtClean="0"/>
            </a:br>
            <a:r>
              <a:rPr lang="en-US" sz="3100" dirty="0" smtClean="0"/>
              <a:t>His resignation </a:t>
            </a:r>
            <a:r>
              <a:rPr lang="en-US" sz="3100" b="1" u="sng" dirty="0" smtClean="0">
                <a:solidFill>
                  <a:srgbClr val="FF0000"/>
                </a:solidFill>
              </a:rPr>
              <a:t>was attributed to</a:t>
            </a:r>
            <a:r>
              <a:rPr lang="en-US" altLang="zh-TW" sz="3100" dirty="0" smtClean="0"/>
              <a:t> stress. </a:t>
            </a:r>
            <a:endParaRPr lang="en-US" sz="3100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fare well with [L80]</a:t>
            </a:r>
          </a:p>
          <a:p>
            <a:pPr marL="880110" lvl="1" indent="-514350"/>
            <a:r>
              <a:rPr lang="en-US" altLang="zh-TW" sz="3100" dirty="0" smtClean="0"/>
              <a:t>Meaning: get along well with</a:t>
            </a:r>
          </a:p>
          <a:p>
            <a:pPr marL="880110" lvl="1" indent="-514350"/>
            <a:r>
              <a:rPr lang="en-US" altLang="zh-TW" sz="3100" dirty="0" smtClean="0"/>
              <a:t>Example:</a:t>
            </a:r>
            <a:br>
              <a:rPr lang="en-US" altLang="zh-TW" sz="3100" dirty="0" smtClean="0"/>
            </a:br>
            <a:r>
              <a:rPr lang="en-US" altLang="zh-TW" sz="3200" dirty="0" smtClean="0"/>
              <a:t>New creations do not usually </a:t>
            </a:r>
            <a:r>
              <a:rPr lang="en-US" altLang="zh-TW" sz="3100" b="1" u="sng" dirty="0" smtClean="0">
                <a:solidFill>
                  <a:srgbClr val="FF0000"/>
                </a:solidFill>
              </a:rPr>
              <a:t>fare well with </a:t>
            </a:r>
            <a:r>
              <a:rPr lang="en-US" altLang="zh-TW" sz="3200" dirty="0" smtClean="0"/>
              <a:t>mainstream publishers in any age.</a:t>
            </a:r>
            <a:endParaRPr lang="en-US" altLang="zh-TW" sz="3100" dirty="0" smtClean="0"/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D. IP Question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812" y="1400783"/>
            <a:ext cx="10396160" cy="5184843"/>
          </a:xfrm>
        </p:spPr>
        <p:txBody>
          <a:bodyPr>
            <a:normAutofit/>
          </a:bodyPr>
          <a:lstStyle/>
          <a:p>
            <a:pPr marL="788670" indent="-742950">
              <a:buNone/>
            </a:pPr>
            <a:r>
              <a:rPr lang="en-US" altLang="zh-TW" sz="3100" dirty="0" smtClean="0"/>
              <a:t>	</a:t>
            </a:r>
            <a:r>
              <a:rPr lang="en-US" altLang="zh-TW" sz="3600" dirty="0" smtClean="0"/>
              <a:t>What should be done to encourage teenagers to read more books? Suggest TWO ways and explain.</a:t>
            </a:r>
          </a:p>
          <a:p>
            <a:pPr marL="788670" indent="-742950">
              <a:buNone/>
            </a:pPr>
            <a:endParaRPr lang="en-US" altLang="zh-TW" sz="3100" dirty="0" smtClean="0"/>
          </a:p>
          <a:p>
            <a:pPr lvl="3">
              <a:buFontTx/>
              <a:buChar char="-"/>
            </a:pPr>
            <a:r>
              <a:rPr lang="en-US" altLang="zh-TW" sz="3600" dirty="0" smtClean="0"/>
              <a:t>Preparation: 2 minutes (note-taking)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Discussion: 2 minutes (Pair work)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Presentation: 1 minute (IP)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Presenters</a:t>
            </a:r>
            <a:r>
              <a:rPr lang="en-US" altLang="zh-TW" sz="2200" dirty="0" smtClean="0"/>
              <a:t>: </a:t>
            </a:r>
            <a:r>
              <a:rPr lang="en-US" altLang="zh-TW" sz="3600" dirty="0" smtClean="0"/>
              <a:t>6C </a:t>
            </a:r>
            <a:r>
              <a:rPr lang="en-US" altLang="zh-TW" sz="3600" smtClean="0"/>
              <a:t>(  03  </a:t>
            </a:r>
            <a:r>
              <a:rPr lang="en-US" altLang="zh-TW" sz="3600" dirty="0" smtClean="0"/>
              <a:t>), </a:t>
            </a:r>
            <a:r>
              <a:rPr lang="en-US" altLang="zh-TW" sz="3600" smtClean="0"/>
              <a:t>6D (  04   )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47</TotalTime>
  <Words>157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tf02787940</vt:lpstr>
      <vt:lpstr>Hong Kong Slips to Third in Global Reading Survey</vt:lpstr>
      <vt:lpstr>B. Vocabulary</vt:lpstr>
      <vt:lpstr>C. useful expressions</vt:lpstr>
      <vt:lpstr>D. IP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 Kong Slips to Third in Global Reading Survey</dc:title>
  <dc:creator>Artemas CC</dc:creator>
  <cp:lastModifiedBy>clarencenam</cp:lastModifiedBy>
  <cp:revision>11</cp:revision>
  <dcterms:created xsi:type="dcterms:W3CDTF">2017-12-11T20:33:53Z</dcterms:created>
  <dcterms:modified xsi:type="dcterms:W3CDTF">2017-12-17T23:38:07Z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