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2" r:id="rId5"/>
    <p:sldId id="257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68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</a:t>
            </a:r>
            <a:r>
              <a:rPr lang="en-US"/>
              <a:t>replace </a:t>
            </a:r>
            <a:r>
              <a:rPr lang="en-US" smtClean="0"/>
              <a:t>a picture</a:t>
            </a:r>
            <a:r>
              <a:rPr lang="en-US" dirty="0"/>
              <a:t>, just select and delete it. Then use the Insert Picture icon to replace it with one of your own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32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3" y="5105928"/>
            <a:ext cx="12188757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English morning reading: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Steep rise in obesity and problem drinking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6786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Source: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november</a:t>
            </a:r>
            <a:r>
              <a:rPr lang="en-US" dirty="0" smtClean="0"/>
              <a:t>, 2017 (Tuesday)</a:t>
            </a:r>
          </a:p>
          <a:p>
            <a:r>
              <a:rPr lang="en-US" dirty="0" smtClean="0"/>
              <a:t>Date of session: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december</a:t>
            </a:r>
            <a:r>
              <a:rPr lang="en-US" dirty="0" smtClean="0"/>
              <a:t>, 2017 (</a:t>
            </a:r>
            <a:r>
              <a:rPr lang="en-US" dirty="0" err="1" smtClean="0"/>
              <a:t>monday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Classes: 6A + 6B</a:t>
            </a:r>
            <a:endParaRPr lang="en-US" dirty="0"/>
          </a:p>
        </p:txBody>
      </p:sp>
      <p:pic>
        <p:nvPicPr>
          <p:cNvPr id="7" name="Picture Placeholder 6" descr="Two people lifting weights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8" name="Picture Placeholder 7" descr="Closeup of Granny Smith apple and tape measure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9" name="Picture Placeholder 8" descr="Man and woman running on indoor track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xmlns="" val="303468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B. vocabulary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8" y="1400783"/>
            <a:ext cx="10492597" cy="5184843"/>
          </a:xfrm>
        </p:spPr>
        <p:txBody>
          <a:bodyPr>
            <a:normAutofit fontScale="85000" lnSpcReduction="10000"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dirty="0" smtClean="0"/>
              <a:t>estimate [v] (L24)</a:t>
            </a:r>
            <a:r>
              <a:rPr lang="en-US" altLang="zh-TW" sz="3600" dirty="0" smtClean="0"/>
              <a:t> – guess, calculate</a:t>
            </a:r>
          </a:p>
          <a:p>
            <a:pPr marL="880110" lvl="1" indent="-514350"/>
            <a:r>
              <a:rPr lang="en-US" sz="3400" dirty="0" smtClean="0"/>
              <a:t>E.g. </a:t>
            </a:r>
            <a:r>
              <a:rPr lang="en-US" sz="3400" b="1" u="sng" dirty="0" smtClean="0">
                <a:solidFill>
                  <a:srgbClr val="FF0000"/>
                </a:solidFill>
              </a:rPr>
              <a:t>estimate</a:t>
            </a:r>
            <a:r>
              <a:rPr lang="en-US" sz="3400" dirty="0" smtClean="0"/>
              <a:t> the cost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3600" smtClean="0"/>
              <a:t>impetus [n] </a:t>
            </a:r>
            <a:r>
              <a:rPr lang="en-US" sz="3600" dirty="0" smtClean="0"/>
              <a:t>(L49) – motivation, urge</a:t>
            </a:r>
          </a:p>
          <a:p>
            <a:pPr marL="880110" lvl="1" indent="-514350"/>
            <a:r>
              <a:rPr lang="en-US" sz="3400" dirty="0" smtClean="0"/>
              <a:t>E.g. a new </a:t>
            </a:r>
            <a:r>
              <a:rPr lang="en-US" sz="3400" b="1" u="sng" dirty="0" smtClean="0">
                <a:solidFill>
                  <a:srgbClr val="FF0000"/>
                </a:solidFill>
              </a:rPr>
              <a:t>impetus</a:t>
            </a:r>
            <a:r>
              <a:rPr lang="en-US" sz="3400" dirty="0" smtClean="0"/>
              <a:t> 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err="1" smtClean="0"/>
              <a:t>teetotaller</a:t>
            </a:r>
            <a:r>
              <a:rPr lang="en-US" altLang="zh-TW" sz="3600" dirty="0" smtClean="0"/>
              <a:t> [n] (L57-58) – a person never drinks alcohol</a:t>
            </a:r>
          </a:p>
          <a:p>
            <a:pPr marL="880110" lvl="1" indent="-514350"/>
            <a:r>
              <a:rPr lang="en-US" altLang="zh-TW" sz="3400" dirty="0" smtClean="0"/>
              <a:t>E.g. a </a:t>
            </a:r>
            <a:r>
              <a:rPr lang="en-US" altLang="zh-TW" sz="3400" b="1" u="sng" dirty="0" err="1" smtClean="0">
                <a:solidFill>
                  <a:srgbClr val="FF0000"/>
                </a:solidFill>
              </a:rPr>
              <a:t>teetotaller</a:t>
            </a:r>
            <a:r>
              <a:rPr lang="en-US" altLang="zh-TW" sz="3400" dirty="0" smtClean="0"/>
              <a:t> having a clear mind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confess [v] (L63) – admit</a:t>
            </a:r>
          </a:p>
          <a:p>
            <a:pPr marL="880110" lvl="1" indent="-514350"/>
            <a:r>
              <a:rPr lang="en-US" altLang="zh-TW" sz="3400" dirty="0" smtClean="0"/>
              <a:t>E.g.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confess</a:t>
            </a:r>
            <a:r>
              <a:rPr lang="en-US" altLang="zh-TW" sz="3400" dirty="0" smtClean="0"/>
              <a:t> to the murder </a:t>
            </a:r>
            <a:endParaRPr lang="en-US" sz="3000" dirty="0" smtClean="0"/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binge drinking [</a:t>
            </a:r>
            <a:r>
              <a:rPr lang="en-US" altLang="zh-TW" sz="3600" dirty="0" err="1" smtClean="0"/>
              <a:t>nphr</a:t>
            </a:r>
            <a:r>
              <a:rPr lang="en-US" altLang="zh-TW" sz="3600" dirty="0" smtClean="0"/>
              <a:t>] (L63-64) – drinking too much alcohol</a:t>
            </a:r>
          </a:p>
          <a:p>
            <a:pPr marL="880110" lvl="1" indent="-514350"/>
            <a:r>
              <a:rPr lang="en-US" altLang="zh-TW" sz="3400" dirty="0" smtClean="0"/>
              <a:t>E.g. admit to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binge drinking</a:t>
            </a:r>
            <a:r>
              <a:rPr lang="en-US" altLang="zh-TW" sz="3400" dirty="0" smtClean="0"/>
              <a:t>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C. useful expressions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0783"/>
            <a:ext cx="9730902" cy="5184843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a surge in [sub headline]</a:t>
            </a:r>
            <a:endParaRPr lang="en-US" altLang="zh-TW" sz="3600" b="1" dirty="0" smtClean="0"/>
          </a:p>
          <a:p>
            <a:pPr marL="880110" lvl="1" indent="-514350"/>
            <a:r>
              <a:rPr lang="en-US" sz="3100" dirty="0" smtClean="0"/>
              <a:t>Meaning: a sudden or great increase in (something)</a:t>
            </a:r>
          </a:p>
          <a:p>
            <a:pPr marL="880110" lvl="1" indent="-514350"/>
            <a:r>
              <a:rPr lang="en-US" sz="3100" dirty="0" smtClean="0"/>
              <a:t>Example:</a:t>
            </a:r>
            <a:br>
              <a:rPr lang="en-US" sz="3100" dirty="0" smtClean="0"/>
            </a:br>
            <a:r>
              <a:rPr lang="en-US" sz="3100" b="1" u="sng" dirty="0" smtClean="0">
                <a:solidFill>
                  <a:srgbClr val="FF0000"/>
                </a:solidFill>
              </a:rPr>
              <a:t>A surge in</a:t>
            </a:r>
            <a:r>
              <a:rPr lang="en-US" altLang="zh-TW" sz="3100" dirty="0" smtClean="0"/>
              <a:t> electrical power caused computer to crash. </a:t>
            </a:r>
            <a:endParaRPr lang="en-US" sz="3100" dirty="0" smtClean="0"/>
          </a:p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curb the prevalence of [L64]</a:t>
            </a:r>
          </a:p>
          <a:p>
            <a:pPr marL="880110" lvl="1" indent="-514350"/>
            <a:r>
              <a:rPr lang="en-US" altLang="zh-TW" sz="3100" dirty="0" smtClean="0"/>
              <a:t>Meaning: limit the commonness of</a:t>
            </a:r>
          </a:p>
          <a:p>
            <a:pPr marL="880110" lvl="1" indent="-514350"/>
            <a:r>
              <a:rPr lang="en-US" altLang="zh-TW" sz="3100" dirty="0" smtClean="0"/>
              <a:t>Example:</a:t>
            </a:r>
            <a:br>
              <a:rPr lang="en-US" altLang="zh-TW" sz="3100" dirty="0" smtClean="0"/>
            </a:br>
            <a:r>
              <a:rPr lang="en-US" altLang="zh-TW" sz="3100" dirty="0" smtClean="0"/>
              <a:t>The new measure helps to </a:t>
            </a:r>
            <a:r>
              <a:rPr lang="en-US" altLang="zh-TW" sz="3100" b="1" u="sng" dirty="0" smtClean="0">
                <a:solidFill>
                  <a:srgbClr val="FF0000"/>
                </a:solidFill>
              </a:rPr>
              <a:t>curb the prevalence of</a:t>
            </a:r>
            <a:r>
              <a:rPr lang="en-US" altLang="zh-TW" sz="3100" dirty="0" smtClean="0"/>
              <a:t> obesity in adults.</a:t>
            </a:r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D. IP Question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35" y="1400783"/>
            <a:ext cx="10398868" cy="5184843"/>
          </a:xfrm>
        </p:spPr>
        <p:txBody>
          <a:bodyPr>
            <a:normAutofit/>
          </a:bodyPr>
          <a:lstStyle/>
          <a:p>
            <a:pPr marL="788670" indent="-742950">
              <a:buNone/>
            </a:pPr>
            <a:r>
              <a:rPr lang="en-US" altLang="zh-TW" sz="3100" dirty="0" smtClean="0"/>
              <a:t>	</a:t>
            </a:r>
            <a:r>
              <a:rPr lang="en-US" altLang="zh-TW" sz="4000" dirty="0" smtClean="0"/>
              <a:t>What should be done to curb the prevalence of obesity and problem drinking in Hong Kong? Suggest two measures and explain. </a:t>
            </a:r>
            <a:endParaRPr lang="en-US" altLang="zh-TW" sz="3100" dirty="0" smtClean="0"/>
          </a:p>
          <a:p>
            <a:pPr marL="788670" indent="-742950">
              <a:buNone/>
            </a:pPr>
            <a:endParaRPr lang="en-US" altLang="zh-TW" sz="3100" dirty="0" smtClean="0"/>
          </a:p>
          <a:p>
            <a:pPr lvl="3">
              <a:buFontTx/>
              <a:buChar char="-"/>
            </a:pPr>
            <a:r>
              <a:rPr lang="en-US" altLang="zh-TW" sz="3600" dirty="0" smtClean="0"/>
              <a:t>Preparation: 2 minutes (note-taking)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Discussion: 2 minutes (Pair work)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Presentation: 1 minute (IP)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Presenters</a:t>
            </a:r>
            <a:r>
              <a:rPr lang="en-US" altLang="zh-TW" sz="2200" dirty="0" smtClean="0"/>
              <a:t>: </a:t>
            </a:r>
            <a:r>
              <a:rPr lang="en-US" altLang="zh-TW" sz="3600" dirty="0" smtClean="0"/>
              <a:t>6A ( 20  ), 6B ( 20 )</a:t>
            </a:r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4F121-6FDC-47A9-8795-2E2B2F2AE289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1C46F48-CB4B-464C-9299-A2C0B1BF6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D7E995-E739-4C7F-99BF-187901CA0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Custom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Health Fitness 16x9</vt:lpstr>
      <vt:lpstr>English morning reading: Steep rise in obesity and problem drinking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2012-05-23T03:10:19Z</dcterms:created>
  <dcterms:modified xsi:type="dcterms:W3CDTF">2017-12-04T05:24:45Z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</Properties>
</file>