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2017/11/23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DDD9A6-F717-4DC3-99B9-C8869416CC87}" type="datetimeFigureOut">
              <a:rPr lang="zh-TW" altLang="en-US" smtClean="0"/>
              <a:pPr/>
              <a:t>2017/11/23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09328"/>
          </a:xfrm>
        </p:spPr>
        <p:txBody>
          <a:bodyPr/>
          <a:lstStyle/>
          <a:p>
            <a:r>
              <a:rPr lang="en-US" altLang="zh-TW" dirty="0" smtClean="0"/>
              <a:t>English Morning Reading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96952"/>
            <a:ext cx="7854696" cy="302433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altLang="zh-TW" sz="4100" dirty="0" smtClean="0"/>
              <a:t>‘Mandarin is in, but here’s why Cantonese still reigns supreme’ </a:t>
            </a:r>
            <a:r>
              <a:rPr lang="en-US" altLang="zh-TW" sz="3600" dirty="0" smtClean="0"/>
              <a:t>(SCMP 21/11/2017 C2)</a:t>
            </a:r>
          </a:p>
          <a:p>
            <a:pPr algn="l"/>
            <a:endParaRPr lang="en-US" altLang="zh-TW" dirty="0" smtClean="0"/>
          </a:p>
          <a:p>
            <a:pPr algn="l"/>
            <a:r>
              <a:rPr lang="en-US" altLang="zh-TW" sz="3000" dirty="0" smtClean="0"/>
              <a:t>Date of session:  23</a:t>
            </a:r>
            <a:r>
              <a:rPr lang="en-US" altLang="zh-TW" sz="3000" baseline="30000" dirty="0" smtClean="0"/>
              <a:t>rd</a:t>
            </a:r>
            <a:r>
              <a:rPr lang="en-US" altLang="zh-TW" sz="3000" dirty="0" smtClean="0"/>
              <a:t> November, 2017</a:t>
            </a:r>
            <a:r>
              <a:rPr lang="zh-TW" altLang="en-US" sz="3000" dirty="0" smtClean="0"/>
              <a:t> </a:t>
            </a:r>
            <a:r>
              <a:rPr lang="en-US" altLang="zh-TW" sz="3000" dirty="0" smtClean="0"/>
              <a:t>(Day 5)</a:t>
            </a:r>
          </a:p>
          <a:p>
            <a:pPr algn="l"/>
            <a:r>
              <a:rPr lang="en-US" altLang="zh-TW" sz="3000" dirty="0"/>
              <a:t> </a:t>
            </a:r>
            <a:r>
              <a:rPr lang="en-US" altLang="zh-TW" sz="3000" dirty="0" smtClean="0"/>
              <a:t>                          </a:t>
            </a:r>
          </a:p>
          <a:p>
            <a:pPr algn="l"/>
            <a:r>
              <a:rPr lang="en-US" altLang="zh-TW" sz="3000" dirty="0" smtClean="0"/>
              <a:t>Classes: 6A+ 6B</a:t>
            </a:r>
          </a:p>
          <a:p>
            <a:pPr algn="l"/>
            <a:r>
              <a:rPr lang="en-US" altLang="zh-TW" sz="3000" dirty="0" smtClean="0"/>
              <a:t>Teacher-in-charge: Mr. </a:t>
            </a:r>
            <a:r>
              <a:rPr lang="en-US" altLang="zh-TW" sz="3000" dirty="0" err="1" smtClean="0"/>
              <a:t>Tse</a:t>
            </a:r>
            <a:endParaRPr lang="en-US" altLang="zh-TW" sz="3000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B. </a:t>
            </a:r>
            <a:r>
              <a:rPr lang="en-US" altLang="zh-TW" u="sng" dirty="0" smtClean="0"/>
              <a:t>Vocabulary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79296" cy="46618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dirty="0" smtClean="0"/>
              <a:t>1. </a:t>
            </a:r>
            <a:r>
              <a:rPr lang="en-US" altLang="zh-TW" b="1" dirty="0"/>
              <a:t>l</a:t>
            </a:r>
            <a:r>
              <a:rPr lang="en-US" altLang="zh-TW" b="1" dirty="0" smtClean="0"/>
              <a:t>ingua franca </a:t>
            </a:r>
            <a:r>
              <a:rPr lang="en-US" altLang="zh-TW" dirty="0" smtClean="0"/>
              <a:t>(n.) </a:t>
            </a:r>
            <a:r>
              <a:rPr lang="en-US" altLang="zh-TW" b="1" dirty="0" smtClean="0"/>
              <a:t>L14</a:t>
            </a:r>
            <a:r>
              <a:rPr lang="en-US" altLang="zh-TW" dirty="0" smtClean="0"/>
              <a:t> – a shared language of communication</a:t>
            </a:r>
          </a:p>
          <a:p>
            <a:pPr marL="0" indent="0">
              <a:buNone/>
            </a:pPr>
            <a:r>
              <a:rPr lang="en-US" altLang="zh-TW" dirty="0" smtClean="0"/>
              <a:t>    e.g. English as a </a:t>
            </a:r>
            <a:r>
              <a:rPr lang="en-US" altLang="zh-TW" u="sng" dirty="0" smtClean="0">
                <a:solidFill>
                  <a:srgbClr val="FF0000"/>
                </a:solidFill>
              </a:rPr>
              <a:t>lingua franca</a:t>
            </a:r>
          </a:p>
          <a:p>
            <a:pPr marL="0" indent="0">
              <a:buNone/>
            </a:pPr>
            <a:r>
              <a:rPr lang="en-US" altLang="zh-TW" dirty="0"/>
              <a:t>2</a:t>
            </a:r>
            <a:r>
              <a:rPr lang="en-US" altLang="zh-TW" dirty="0" smtClean="0"/>
              <a:t>. </a:t>
            </a:r>
            <a:r>
              <a:rPr lang="en-US" altLang="zh-TW" b="1" dirty="0" smtClean="0"/>
              <a:t>solidarity</a:t>
            </a:r>
            <a:r>
              <a:rPr lang="en-US" altLang="zh-TW" dirty="0" smtClean="0"/>
              <a:t> (</a:t>
            </a:r>
            <a:r>
              <a:rPr lang="en-US" altLang="zh-TW" dirty="0"/>
              <a:t>n</a:t>
            </a:r>
            <a:r>
              <a:rPr lang="en-US" altLang="zh-TW" dirty="0" smtClean="0"/>
              <a:t>.) </a:t>
            </a:r>
            <a:r>
              <a:rPr lang="en-US" altLang="zh-TW" b="1" dirty="0" smtClean="0"/>
              <a:t>L16</a:t>
            </a:r>
            <a:r>
              <a:rPr lang="en-US" altLang="zh-TW" dirty="0" smtClean="0"/>
              <a:t> – support by one another</a:t>
            </a:r>
          </a:p>
          <a:p>
            <a:pPr marL="0" indent="0">
              <a:buNone/>
            </a:pPr>
            <a:r>
              <a:rPr lang="en-US" altLang="zh-TW" dirty="0" smtClean="0"/>
              <a:t>    e.g. community </a:t>
            </a:r>
            <a:r>
              <a:rPr lang="en-US" altLang="zh-TW" u="sng" dirty="0" smtClean="0">
                <a:solidFill>
                  <a:srgbClr val="FF0000"/>
                </a:solidFill>
              </a:rPr>
              <a:t>solidarity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3. </a:t>
            </a:r>
            <a:r>
              <a:rPr lang="en-US" altLang="zh-TW" b="1" dirty="0" smtClean="0"/>
              <a:t>cacophony </a:t>
            </a:r>
            <a:r>
              <a:rPr lang="en-US" altLang="zh-TW" dirty="0" smtClean="0"/>
              <a:t>(</a:t>
            </a:r>
            <a:r>
              <a:rPr lang="en-US" altLang="zh-TW" dirty="0"/>
              <a:t>n</a:t>
            </a:r>
            <a:r>
              <a:rPr lang="en-US" altLang="zh-TW" dirty="0" smtClean="0"/>
              <a:t>.) </a:t>
            </a:r>
            <a:r>
              <a:rPr lang="en-US" altLang="zh-TW" b="1" dirty="0" smtClean="0"/>
              <a:t>L26</a:t>
            </a:r>
            <a:r>
              <a:rPr lang="en-US" altLang="zh-TW" dirty="0" smtClean="0"/>
              <a:t> – a mixture of loud unpleasant sounds</a:t>
            </a:r>
          </a:p>
          <a:p>
            <a:pPr marL="0" indent="0">
              <a:buNone/>
            </a:pPr>
            <a:r>
              <a:rPr lang="en-US" altLang="zh-TW" dirty="0" smtClean="0"/>
              <a:t>    e.g. a </a:t>
            </a:r>
            <a:r>
              <a:rPr lang="en-US" altLang="zh-TW" u="sng" dirty="0" smtClean="0">
                <a:solidFill>
                  <a:srgbClr val="FF0000"/>
                </a:solidFill>
              </a:rPr>
              <a:t>cacophony</a:t>
            </a:r>
            <a:r>
              <a:rPr lang="en-US" altLang="zh-TW" dirty="0" smtClean="0"/>
              <a:t> of animal sounds</a:t>
            </a:r>
          </a:p>
          <a:p>
            <a:pPr marL="0" indent="0">
              <a:buNone/>
            </a:pPr>
            <a:r>
              <a:rPr lang="en-US" altLang="zh-TW" dirty="0" smtClean="0"/>
              <a:t>4. </a:t>
            </a:r>
            <a:r>
              <a:rPr lang="en-US" altLang="zh-TW" b="1" dirty="0" smtClean="0"/>
              <a:t>wacky</a:t>
            </a:r>
            <a:r>
              <a:rPr lang="en-US" altLang="zh-TW" dirty="0" smtClean="0"/>
              <a:t> (adj.) </a:t>
            </a:r>
            <a:r>
              <a:rPr lang="en-US" altLang="zh-TW" b="1" dirty="0" smtClean="0"/>
              <a:t>L102</a:t>
            </a:r>
            <a:r>
              <a:rPr lang="en-US" altLang="zh-TW" dirty="0" smtClean="0"/>
              <a:t> -  funny and amusing</a:t>
            </a:r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wacky</a:t>
            </a:r>
            <a:r>
              <a:rPr lang="en-US" altLang="zh-TW" dirty="0" smtClean="0"/>
              <a:t> ideas</a:t>
            </a:r>
            <a:endParaRPr lang="en-US" altLang="zh-TW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/>
              <a:t>5. </a:t>
            </a:r>
            <a:r>
              <a:rPr lang="en-US" altLang="zh-TW" b="1" dirty="0" smtClean="0"/>
              <a:t>thriving </a:t>
            </a:r>
            <a:r>
              <a:rPr lang="en-US" altLang="zh-TW" dirty="0" smtClean="0"/>
              <a:t>(adj.) </a:t>
            </a:r>
            <a:r>
              <a:rPr lang="en-US" altLang="zh-TW" b="1" dirty="0" smtClean="0"/>
              <a:t>L155</a:t>
            </a:r>
            <a:r>
              <a:rPr lang="en-US" altLang="zh-TW" dirty="0" smtClean="0"/>
              <a:t> – growing or developing well</a:t>
            </a:r>
          </a:p>
          <a:p>
            <a:pPr marL="0" indent="0">
              <a:buNone/>
            </a:pPr>
            <a:r>
              <a:rPr lang="en-US" altLang="zh-TW" dirty="0" smtClean="0"/>
              <a:t>    e.g. a </a:t>
            </a:r>
            <a:r>
              <a:rPr lang="en-US" altLang="zh-TW" u="sng" dirty="0" smtClean="0">
                <a:solidFill>
                  <a:srgbClr val="FF0000"/>
                </a:solidFill>
              </a:rPr>
              <a:t>thriving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business/industry</a:t>
            </a:r>
            <a:endParaRPr lang="zh-TW" alt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C. </a:t>
            </a:r>
            <a:r>
              <a:rPr lang="en-US" altLang="zh-TW" u="sng" dirty="0" smtClean="0"/>
              <a:t>Useful expressions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 smtClean="0"/>
              <a:t>1. </a:t>
            </a:r>
            <a:r>
              <a:rPr lang="en-US" altLang="zh-TW" sz="3200" b="1" dirty="0" smtClean="0"/>
              <a:t>…</a:t>
            </a:r>
            <a:r>
              <a:rPr lang="en-US" altLang="zh-TW" sz="3200" dirty="0" smtClean="0"/>
              <a:t> </a:t>
            </a:r>
            <a:r>
              <a:rPr lang="en-US" altLang="zh-TW" sz="3200" b="1" dirty="0" smtClean="0"/>
              <a:t>reigns supreme  ...</a:t>
            </a:r>
            <a:r>
              <a:rPr lang="en-US" altLang="zh-TW" sz="3200" dirty="0" smtClean="0"/>
              <a:t>  </a:t>
            </a:r>
            <a:r>
              <a:rPr lang="en-US" altLang="zh-TW" sz="3200" b="1" dirty="0"/>
              <a:t>h</a:t>
            </a:r>
            <a:r>
              <a:rPr lang="en-US" altLang="zh-TW" sz="3200" b="1" dirty="0" smtClean="0"/>
              <a:t>eadline/L34</a:t>
            </a:r>
          </a:p>
          <a:p>
            <a:pPr marL="0" indent="0">
              <a:buNone/>
            </a:pPr>
            <a:r>
              <a:rPr lang="en-US" altLang="zh-TW" sz="3200" dirty="0" smtClean="0"/>
              <a:t>e.g. As a wine producer, France still </a:t>
            </a:r>
            <a:r>
              <a:rPr lang="en-US" altLang="zh-TW" sz="3200" u="sng" dirty="0" smtClean="0">
                <a:solidFill>
                  <a:srgbClr val="FF0000"/>
                </a:solidFill>
              </a:rPr>
              <a:t>reigns supreme</a:t>
            </a:r>
            <a:r>
              <a:rPr lang="en-US" altLang="zh-TW" sz="3200" b="1" i="1" dirty="0" smtClean="0"/>
              <a:t>.</a:t>
            </a:r>
          </a:p>
          <a:p>
            <a:pPr marL="0" indent="0">
              <a:buNone/>
            </a:pPr>
            <a:endParaRPr lang="en-US" altLang="zh-TW" sz="3200" b="1" i="1" dirty="0" smtClean="0"/>
          </a:p>
          <a:p>
            <a:pPr marL="0" indent="0">
              <a:buNone/>
            </a:pPr>
            <a:r>
              <a:rPr lang="en-US" altLang="zh-TW" sz="3200" dirty="0" smtClean="0"/>
              <a:t>2. … </a:t>
            </a:r>
            <a:r>
              <a:rPr lang="en-US" altLang="zh-TW" sz="3200" b="1" dirty="0" smtClean="0"/>
              <a:t>every man and his dog </a:t>
            </a:r>
            <a:r>
              <a:rPr lang="en-US" altLang="zh-TW" sz="3200" dirty="0" smtClean="0"/>
              <a:t>… </a:t>
            </a:r>
            <a:r>
              <a:rPr lang="en-US" altLang="zh-TW" sz="3200" b="1" dirty="0" smtClean="0"/>
              <a:t>L51-52</a:t>
            </a:r>
          </a:p>
          <a:p>
            <a:pPr marL="0" indent="0">
              <a:buNone/>
            </a:pPr>
            <a:r>
              <a:rPr lang="en-US" altLang="zh-TW" sz="3200" dirty="0" smtClean="0"/>
              <a:t>e.g. </a:t>
            </a:r>
            <a:r>
              <a:rPr lang="en-US" altLang="zh-TW" sz="3200" u="sng" dirty="0" smtClean="0">
                <a:solidFill>
                  <a:srgbClr val="FF0000"/>
                </a:solidFill>
              </a:rPr>
              <a:t>Every man and his dog</a:t>
            </a:r>
            <a:r>
              <a:rPr lang="en-US" altLang="zh-TW" sz="3200" dirty="0" smtClean="0"/>
              <a:t> know you are a liar.</a:t>
            </a:r>
            <a:endParaRPr lang="en-US" altLang="zh-TW" sz="3200" i="1" dirty="0"/>
          </a:p>
          <a:p>
            <a:pPr marL="0" indent="0">
              <a:buNone/>
            </a:pP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D. </a:t>
            </a:r>
            <a:r>
              <a:rPr lang="en-US" altLang="zh-TW" u="sng" dirty="0" smtClean="0"/>
              <a:t>IP Question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04864"/>
            <a:ext cx="7488832" cy="40324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TW" sz="3600" b="1" dirty="0" smtClean="0"/>
              <a:t>Do you think Mandarin will be a lingua franca in the world?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Presentation: 1 min. (individual)</a:t>
            </a:r>
          </a:p>
          <a:p>
            <a:pPr marL="0" indent="0" algn="just">
              <a:buNone/>
            </a:pPr>
            <a:r>
              <a:rPr lang="en-US" altLang="zh-TW" sz="3200" dirty="0" smtClean="0"/>
              <a:t>Presenters: </a:t>
            </a:r>
            <a:r>
              <a:rPr lang="en-US" altLang="zh-TW" sz="3200" smtClean="0"/>
              <a:t>6A </a:t>
            </a:r>
            <a:r>
              <a:rPr lang="en-US" altLang="zh-TW" sz="3200" smtClean="0"/>
              <a:t>(</a:t>
            </a:r>
            <a:r>
              <a:rPr lang="en-US" altLang="zh-TW" sz="3200" smtClean="0"/>
              <a:t>23</a:t>
            </a:r>
            <a:r>
              <a:rPr lang="en-US" altLang="zh-TW" sz="3200" smtClean="0"/>
              <a:t>), </a:t>
            </a:r>
            <a:r>
              <a:rPr lang="en-US" altLang="zh-TW" sz="3200" smtClean="0"/>
              <a:t>6B </a:t>
            </a:r>
            <a:r>
              <a:rPr lang="en-US" altLang="zh-TW" sz="3200" smtClean="0"/>
              <a:t>(</a:t>
            </a:r>
            <a:r>
              <a:rPr lang="en-US" altLang="zh-TW" sz="3200" smtClean="0"/>
              <a:t>25</a:t>
            </a:r>
            <a:r>
              <a:rPr lang="en-US" altLang="zh-TW" sz="3200" smtClean="0"/>
              <a:t>)</a:t>
            </a:r>
            <a:endParaRPr lang="en-US" altLang="zh-TW" sz="3200" dirty="0" smtClean="0"/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1027</TotalTime>
  <Words>241</Words>
  <Application>Microsoft Office PowerPoint</Application>
  <PresentationFormat>如螢幕大小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微軟正黑體</vt:lpstr>
      <vt:lpstr>新細明體</vt:lpstr>
      <vt:lpstr>Calibri</vt:lpstr>
      <vt:lpstr>Constantia</vt:lpstr>
      <vt:lpstr>Wingdings</vt:lpstr>
      <vt:lpstr>Wingdings 2</vt:lpstr>
      <vt:lpstr>Flow</vt:lpstr>
      <vt:lpstr>English Morning Reading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user</cp:lastModifiedBy>
  <cp:revision>96</cp:revision>
  <dcterms:created xsi:type="dcterms:W3CDTF">2016-09-04T23:31:33Z</dcterms:created>
  <dcterms:modified xsi:type="dcterms:W3CDTF">2017-11-23T00:25:40Z</dcterms:modified>
</cp:coreProperties>
</file>