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2017/11/22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zh-TW" sz="4100" dirty="0" smtClean="0"/>
              <a:t>‘Mandarin is in, but here’s why Cantonese still reigns supreme’ </a:t>
            </a:r>
            <a:r>
              <a:rPr lang="en-US" altLang="zh-TW" sz="3600" dirty="0" smtClean="0"/>
              <a:t>(SCMP 21/11/2017 C2)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22</a:t>
            </a:r>
            <a:r>
              <a:rPr lang="en-US" altLang="zh-TW" sz="3000" baseline="30000" dirty="0" smtClean="0"/>
              <a:t>nd</a:t>
            </a:r>
            <a:r>
              <a:rPr lang="en-US" altLang="zh-TW" sz="3000" dirty="0" smtClean="0"/>
              <a:t> November,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</a:t>
            </a:r>
            <a:r>
              <a:rPr lang="en-US" altLang="zh-TW" sz="3000" dirty="0"/>
              <a:t>4</a:t>
            </a:r>
            <a:r>
              <a:rPr lang="en-US" altLang="zh-TW" sz="3000" dirty="0" smtClean="0"/>
              <a:t>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6C+ 6D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6618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/>
              <a:t>l</a:t>
            </a:r>
            <a:r>
              <a:rPr lang="en-US" altLang="zh-TW" b="1" dirty="0" smtClean="0"/>
              <a:t>ingua franca </a:t>
            </a:r>
            <a:r>
              <a:rPr lang="en-US" altLang="zh-TW" dirty="0" smtClean="0"/>
              <a:t>(n.) </a:t>
            </a:r>
            <a:r>
              <a:rPr lang="en-US" altLang="zh-TW" b="1" dirty="0" smtClean="0"/>
              <a:t>L14</a:t>
            </a:r>
            <a:r>
              <a:rPr lang="en-US" altLang="zh-TW" dirty="0" smtClean="0"/>
              <a:t> – a shared language of communication</a:t>
            </a:r>
          </a:p>
          <a:p>
            <a:pPr marL="0" indent="0">
              <a:buNone/>
            </a:pPr>
            <a:r>
              <a:rPr lang="en-US" altLang="zh-TW" dirty="0" smtClean="0"/>
              <a:t>    e.g. English as a </a:t>
            </a:r>
            <a:r>
              <a:rPr lang="en-US" altLang="zh-TW" u="sng" dirty="0" smtClean="0">
                <a:solidFill>
                  <a:srgbClr val="FF0000"/>
                </a:solidFill>
              </a:rPr>
              <a:t>lingua franca</a:t>
            </a: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 smtClean="0"/>
              <a:t>solidarity</a:t>
            </a:r>
            <a:r>
              <a:rPr lang="en-US" altLang="zh-TW" dirty="0" smtClean="0"/>
              <a:t> 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L16</a:t>
            </a:r>
            <a:r>
              <a:rPr lang="en-US" altLang="zh-TW" dirty="0" smtClean="0"/>
              <a:t> – support by one another</a:t>
            </a:r>
          </a:p>
          <a:p>
            <a:pPr marL="0" indent="0">
              <a:buNone/>
            </a:pPr>
            <a:r>
              <a:rPr lang="en-US" altLang="zh-TW" dirty="0" smtClean="0"/>
              <a:t>    e.g. community </a:t>
            </a:r>
            <a:r>
              <a:rPr lang="en-US" altLang="zh-TW" u="sng" dirty="0" smtClean="0">
                <a:solidFill>
                  <a:srgbClr val="FF0000"/>
                </a:solidFill>
              </a:rPr>
              <a:t>solidarity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cacophony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L26</a:t>
            </a:r>
            <a:r>
              <a:rPr lang="en-US" altLang="zh-TW" dirty="0" smtClean="0"/>
              <a:t> – a mixture of loud unpleasant sounds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cacophony</a:t>
            </a:r>
            <a:r>
              <a:rPr lang="en-US" altLang="zh-TW" dirty="0" smtClean="0"/>
              <a:t> of animal sounds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wacky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L102</a:t>
            </a:r>
            <a:r>
              <a:rPr lang="en-US" altLang="zh-TW" dirty="0" smtClean="0"/>
              <a:t> -  funny and amusing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wacky</a:t>
            </a:r>
            <a:r>
              <a:rPr lang="en-US" altLang="zh-TW" dirty="0" smtClean="0"/>
              <a:t> ideas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 smtClean="0"/>
              <a:t>thriving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L155</a:t>
            </a:r>
            <a:r>
              <a:rPr lang="en-US" altLang="zh-TW" dirty="0" smtClean="0"/>
              <a:t> – growing or developing well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thriving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business/industry</a:t>
            </a:r>
            <a:endParaRPr lang="zh-TW" alt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reigns supreme  ...</a:t>
            </a:r>
            <a:r>
              <a:rPr lang="en-US" altLang="zh-TW" sz="3200" dirty="0" smtClean="0"/>
              <a:t>  </a:t>
            </a:r>
            <a:r>
              <a:rPr lang="en-US" altLang="zh-TW" sz="3200" b="1" dirty="0"/>
              <a:t>h</a:t>
            </a:r>
            <a:r>
              <a:rPr lang="en-US" altLang="zh-TW" sz="3200" b="1" dirty="0" smtClean="0"/>
              <a:t>eadline/L34</a:t>
            </a:r>
          </a:p>
          <a:p>
            <a:pPr marL="0" indent="0">
              <a:buNone/>
            </a:pPr>
            <a:r>
              <a:rPr lang="en-US" altLang="zh-TW" sz="3200" dirty="0" smtClean="0"/>
              <a:t>e.g. As a wine producer, France still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reigns supreme</a:t>
            </a:r>
            <a:r>
              <a:rPr lang="en-US" altLang="zh-TW" sz="3200" b="1" i="1" dirty="0" smtClean="0"/>
              <a:t>.</a:t>
            </a:r>
          </a:p>
          <a:p>
            <a:pPr marL="0" indent="0">
              <a:buNone/>
            </a:pPr>
            <a:endParaRPr lang="en-US" altLang="zh-TW" sz="3200" b="1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every man and his dog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L51-52</a:t>
            </a:r>
          </a:p>
          <a:p>
            <a:pPr marL="0" indent="0">
              <a:buNone/>
            </a:pPr>
            <a:r>
              <a:rPr lang="en-US" altLang="zh-TW" sz="3200" dirty="0" smtClean="0"/>
              <a:t>e.g.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Every man and his dog</a:t>
            </a:r>
            <a:r>
              <a:rPr lang="en-US" altLang="zh-TW" sz="3200" dirty="0" smtClean="0"/>
              <a:t> know you are a liar.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Do you think Mandarin will be a lingua franca in the world?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6C (06), 6D (</a:t>
            </a:r>
            <a:r>
              <a:rPr lang="en-US" altLang="zh-TW" sz="3200" dirty="0" smtClean="0"/>
              <a:t>06)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958</TotalTime>
  <Words>241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95</cp:revision>
  <dcterms:created xsi:type="dcterms:W3CDTF">2016-09-04T23:31:33Z</dcterms:created>
  <dcterms:modified xsi:type="dcterms:W3CDTF">2017-11-22T02:57:36Z</dcterms:modified>
</cp:coreProperties>
</file>