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2" r:id="rId5"/>
    <p:sldId id="257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68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</a:t>
            </a:r>
            <a:r>
              <a:rPr lang="en-US"/>
              <a:t>replace </a:t>
            </a:r>
            <a:r>
              <a:rPr lang="en-US" smtClean="0"/>
              <a:t>a picture</a:t>
            </a:r>
            <a:r>
              <a:rPr lang="en-US" dirty="0"/>
              <a:t>, just select and delete it. Then use the Insert Picture icon to replace it with one of your own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132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3" y="5105928"/>
            <a:ext cx="12188757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English morning reading: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choice of restaurant may be key to healthier eating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6786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Source: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november</a:t>
            </a:r>
            <a:r>
              <a:rPr lang="en-US" dirty="0" smtClean="0"/>
              <a:t>, 2017 (Thursday)</a:t>
            </a:r>
          </a:p>
          <a:p>
            <a:r>
              <a:rPr lang="en-US" dirty="0" smtClean="0"/>
              <a:t>Date of session: 21</a:t>
            </a:r>
            <a:r>
              <a:rPr lang="en-US" baseline="30000" dirty="0" smtClean="0"/>
              <a:t>st</a:t>
            </a:r>
            <a:r>
              <a:rPr lang="en-US" dirty="0" smtClean="0"/>
              <a:t> November, 2017 (Monday)</a:t>
            </a:r>
          </a:p>
          <a:p>
            <a:r>
              <a:rPr lang="en-US" dirty="0" smtClean="0"/>
              <a:t>Classes: 6A + 6B</a:t>
            </a:r>
            <a:endParaRPr lang="en-US" dirty="0"/>
          </a:p>
        </p:txBody>
      </p:sp>
      <p:pic>
        <p:nvPicPr>
          <p:cNvPr id="7" name="Picture Placeholder 6" descr="Two people lifting weights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8" name="Picture Placeholder 7" descr="Closeup of Granny Smith apple and tape measure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9" name="Picture Placeholder 8" descr="Man and woman running on indoor track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=""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B. vocabulary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0783"/>
            <a:ext cx="9730902" cy="5184843"/>
          </a:xfrm>
        </p:spPr>
        <p:txBody>
          <a:bodyPr>
            <a:normAutofit fontScale="92500" lnSpcReduction="20000"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dirty="0" smtClean="0"/>
              <a:t>discrepancy [n] (L12-13</a:t>
            </a:r>
            <a:r>
              <a:rPr lang="en-US" altLang="zh-TW" sz="3600" dirty="0" smtClean="0"/>
              <a:t>) – difference, variation</a:t>
            </a:r>
          </a:p>
          <a:p>
            <a:pPr marL="880110" lvl="1" indent="-514350"/>
            <a:r>
              <a:rPr lang="en-US" sz="3400" dirty="0" smtClean="0"/>
              <a:t>E.g. the </a:t>
            </a:r>
            <a:r>
              <a:rPr lang="en-US" sz="3400" b="1" u="sng" dirty="0" smtClean="0">
                <a:solidFill>
                  <a:srgbClr val="FF0000"/>
                </a:solidFill>
              </a:rPr>
              <a:t>discrepancy</a:t>
            </a:r>
            <a:r>
              <a:rPr lang="en-US" sz="3400" dirty="0" smtClean="0"/>
              <a:t> between two accounts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3600" dirty="0" smtClean="0"/>
              <a:t>evaluate [v] (L23-24) – assess, judge</a:t>
            </a:r>
          </a:p>
          <a:p>
            <a:pPr marL="880110" lvl="1" indent="-514350"/>
            <a:r>
              <a:rPr lang="en-US" sz="3400" dirty="0" smtClean="0"/>
              <a:t>E.g. </a:t>
            </a:r>
            <a:r>
              <a:rPr lang="en-US" sz="3400" b="1" u="sng" dirty="0" smtClean="0">
                <a:solidFill>
                  <a:srgbClr val="FF0000"/>
                </a:solidFill>
              </a:rPr>
              <a:t>evaluate</a:t>
            </a:r>
            <a:r>
              <a:rPr lang="en-US" sz="3400" dirty="0" smtClean="0"/>
              <a:t> the results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whopping [</a:t>
            </a:r>
            <a:r>
              <a:rPr lang="en-US" altLang="zh-TW" sz="3600" dirty="0" err="1" smtClean="0"/>
              <a:t>adj</a:t>
            </a:r>
            <a:r>
              <a:rPr lang="en-US" altLang="zh-TW" sz="3600" dirty="0" smtClean="0"/>
              <a:t>] (L35) – extremely large</a:t>
            </a:r>
          </a:p>
          <a:p>
            <a:pPr marL="880110" lvl="1" indent="-514350"/>
            <a:r>
              <a:rPr lang="en-US" altLang="zh-TW" sz="3400" dirty="0" smtClean="0"/>
              <a:t>E.g. a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whopping</a:t>
            </a:r>
            <a:r>
              <a:rPr lang="en-US" altLang="zh-TW" sz="3400" dirty="0" smtClean="0"/>
              <a:t> lie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excessive [</a:t>
            </a:r>
            <a:r>
              <a:rPr lang="en-US" altLang="zh-TW" sz="3600" dirty="0" err="1" smtClean="0"/>
              <a:t>adj</a:t>
            </a:r>
            <a:r>
              <a:rPr lang="en-US" altLang="zh-TW" sz="3600" dirty="0" smtClean="0"/>
              <a:t>] (L52) – too much</a:t>
            </a:r>
          </a:p>
          <a:p>
            <a:pPr marL="880110" lvl="1" indent="-514350"/>
            <a:r>
              <a:rPr lang="en-US" altLang="zh-TW" sz="3400" dirty="0" smtClean="0"/>
              <a:t>E.g.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excessive</a:t>
            </a:r>
            <a:r>
              <a:rPr lang="en-US" altLang="zh-TW" sz="3400" dirty="0" smtClean="0"/>
              <a:t> exercise </a:t>
            </a:r>
            <a:endParaRPr lang="en-US" sz="3000" dirty="0" smtClean="0"/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reformulate [v] (L61) – plan again, work out again</a:t>
            </a:r>
          </a:p>
          <a:p>
            <a:pPr marL="880110" lvl="1" indent="-514350"/>
            <a:r>
              <a:rPr lang="en-US" altLang="zh-TW" sz="3400" dirty="0" smtClean="0"/>
              <a:t>E.g.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reformulate</a:t>
            </a:r>
            <a:r>
              <a:rPr lang="en-US" altLang="zh-TW" sz="3400" dirty="0" smtClean="0"/>
              <a:t> the sentence  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C. useful expressions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0783"/>
            <a:ext cx="9730902" cy="5184843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in terms of (something) [L32]</a:t>
            </a:r>
            <a:endParaRPr lang="en-US" altLang="zh-TW" sz="3600" b="1" dirty="0" smtClean="0"/>
          </a:p>
          <a:p>
            <a:pPr marL="880110" lvl="1" indent="-514350"/>
            <a:r>
              <a:rPr lang="en-US" sz="3100" dirty="0" smtClean="0"/>
              <a:t>Meaning: in relation to (something)</a:t>
            </a:r>
          </a:p>
          <a:p>
            <a:pPr marL="880110" lvl="1" indent="-514350"/>
            <a:r>
              <a:rPr lang="en-US" sz="3100" dirty="0" smtClean="0"/>
              <a:t>Example:</a:t>
            </a:r>
            <a:br>
              <a:rPr lang="en-US" sz="3100" dirty="0" smtClean="0"/>
            </a:br>
            <a:r>
              <a:rPr lang="en-US" altLang="zh-TW" sz="3100" dirty="0" smtClean="0"/>
              <a:t>We try to do what is best for our customers</a:t>
            </a:r>
            <a:r>
              <a:rPr lang="en-US" altLang="zh-TW" sz="3100" dirty="0" smtClean="0">
                <a:solidFill>
                  <a:srgbClr val="FF0000"/>
                </a:solidFill>
              </a:rPr>
              <a:t> </a:t>
            </a:r>
            <a:r>
              <a:rPr lang="en-US" altLang="zh-TW" sz="3100" b="1" u="sng" dirty="0" smtClean="0">
                <a:solidFill>
                  <a:srgbClr val="FF0000"/>
                </a:solidFill>
              </a:rPr>
              <a:t>in terms of</a:t>
            </a:r>
            <a:r>
              <a:rPr lang="en-US" altLang="zh-TW" sz="3100" dirty="0" smtClean="0"/>
              <a:t> the quality of our products.</a:t>
            </a:r>
            <a:endParaRPr lang="en-US" sz="3100" dirty="0" smtClean="0"/>
          </a:p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in place [L64]</a:t>
            </a:r>
          </a:p>
          <a:p>
            <a:pPr marL="880110" lvl="1" indent="-514350"/>
            <a:r>
              <a:rPr lang="en-US" altLang="zh-TW" sz="3100" dirty="0" smtClean="0"/>
              <a:t>Meaning: ready</a:t>
            </a:r>
          </a:p>
          <a:p>
            <a:pPr marL="880110" lvl="1" indent="-514350"/>
            <a:r>
              <a:rPr lang="en-US" altLang="zh-TW" sz="3100" dirty="0" smtClean="0"/>
              <a:t>Example:</a:t>
            </a:r>
            <a:br>
              <a:rPr lang="en-US" altLang="zh-TW" sz="3100" dirty="0" smtClean="0"/>
            </a:br>
            <a:r>
              <a:rPr lang="en-US" altLang="zh-TW" sz="3100" dirty="0" smtClean="0"/>
              <a:t>The arrangements are all </a:t>
            </a:r>
            <a:r>
              <a:rPr lang="en-US" altLang="zh-TW" sz="3100" b="1" u="sng" dirty="0" smtClean="0">
                <a:solidFill>
                  <a:srgbClr val="FF0000"/>
                </a:solidFill>
              </a:rPr>
              <a:t>in place </a:t>
            </a:r>
            <a:r>
              <a:rPr lang="en-US" altLang="zh-TW" sz="3100" dirty="0" smtClean="0"/>
              <a:t>for the concert next Thursday.</a:t>
            </a:r>
          </a:p>
        </p:txBody>
      </p:sp>
    </p:spTree>
    <p:extLst>
      <p:ext uri="{BB962C8B-B14F-4D97-AF65-F5344CB8AC3E}">
        <p14:creationId xmlns=""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D. IP Question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35" y="1400783"/>
            <a:ext cx="10398868" cy="5184843"/>
          </a:xfrm>
        </p:spPr>
        <p:txBody>
          <a:bodyPr>
            <a:normAutofit/>
          </a:bodyPr>
          <a:lstStyle/>
          <a:p>
            <a:pPr marL="788670" indent="-742950">
              <a:buNone/>
            </a:pPr>
            <a:r>
              <a:rPr lang="en-US" altLang="zh-TW" sz="3100" dirty="0" smtClean="0"/>
              <a:t>	</a:t>
            </a:r>
            <a:r>
              <a:rPr lang="en-US" altLang="zh-TW" sz="4000" dirty="0" smtClean="0"/>
              <a:t>Do you think the Calorie Label Scheme would help the Hong Kong citizens to become healthier? Why / Why not</a:t>
            </a:r>
            <a:r>
              <a:rPr lang="en-US" altLang="zh-TW" sz="3100" dirty="0" smtClean="0"/>
              <a:t>?</a:t>
            </a:r>
          </a:p>
          <a:p>
            <a:pPr marL="788670" indent="-742950">
              <a:buNone/>
            </a:pPr>
            <a:endParaRPr lang="en-US" altLang="zh-TW" sz="3100" dirty="0" smtClean="0"/>
          </a:p>
          <a:p>
            <a:pPr lvl="3">
              <a:buFontTx/>
              <a:buChar char="-"/>
            </a:pPr>
            <a:r>
              <a:rPr lang="en-US" altLang="zh-TW" sz="3600" dirty="0" smtClean="0"/>
              <a:t>Preparation: 2 minutes (note-taking)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Discussion: 2 minutes (Pair work)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Presentation: 1 minute (IP)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Presenters</a:t>
            </a:r>
            <a:r>
              <a:rPr lang="en-US" altLang="zh-TW" sz="2200" dirty="0" smtClean="0"/>
              <a:t>: </a:t>
            </a:r>
            <a:r>
              <a:rPr lang="en-US" altLang="zh-TW" sz="3600" dirty="0" smtClean="0"/>
              <a:t>6A </a:t>
            </a:r>
            <a:r>
              <a:rPr lang="en-US" altLang="zh-TW" sz="3600" smtClean="0"/>
              <a:t>(  </a:t>
            </a:r>
            <a:r>
              <a:rPr lang="en-US" altLang="zh-TW" sz="3600" smtClean="0"/>
              <a:t>21  </a:t>
            </a:r>
            <a:r>
              <a:rPr lang="en-US" altLang="zh-TW" sz="3600" dirty="0" smtClean="0"/>
              <a:t>), 6B </a:t>
            </a:r>
            <a:r>
              <a:rPr lang="en-US" altLang="zh-TW" sz="3600" smtClean="0"/>
              <a:t>(  </a:t>
            </a:r>
            <a:r>
              <a:rPr lang="en-US" altLang="zh-TW" sz="3600" smtClean="0"/>
              <a:t>23  </a:t>
            </a:r>
            <a:r>
              <a:rPr lang="en-US" altLang="zh-TW" sz="3600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2836970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D7E995-E739-4C7F-99BF-187901CA0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C46F48-CB4B-464C-9299-A2C0B1BF6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B4F121-6FDC-47A9-8795-2E2B2F2AE28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</Words>
  <Application>Microsoft Office PowerPoint</Application>
  <PresentationFormat>Custom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Health Fitness 16x9</vt:lpstr>
      <vt:lpstr>English morning reading: choice of restaurant may be key to healthier eating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2012-05-23T03:10:19Z</dcterms:created>
  <dcterms:modified xsi:type="dcterms:W3CDTF">2017-11-21T01:29:12Z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</Properties>
</file>