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1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75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TW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2017/11/10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2017/11/10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2017/11/10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2017/11/10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2017/11/10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2017/11/10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2017/11/10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zh-TW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  <a:p>
            <a:pPr lvl="1" eaLnBrk="1" latinLnBrk="0" hangingPunct="1"/>
            <a:r>
              <a:rPr kumimoji="0" lang="en-US" altLang="zh-TW" smtClean="0"/>
              <a:t>Second level</a:t>
            </a:r>
          </a:p>
          <a:p>
            <a:pPr lvl="2" eaLnBrk="1" latinLnBrk="0" hangingPunct="1"/>
            <a:r>
              <a:rPr kumimoji="0" lang="en-US" altLang="zh-TW" smtClean="0"/>
              <a:t>Third level</a:t>
            </a:r>
          </a:p>
          <a:p>
            <a:pPr lvl="3" eaLnBrk="1" latinLnBrk="0" hangingPunct="1"/>
            <a:r>
              <a:rPr kumimoji="0" lang="en-US" altLang="zh-TW" smtClean="0"/>
              <a:t>Fourth level</a:t>
            </a:r>
          </a:p>
          <a:p>
            <a:pPr lvl="4" eaLnBrk="1" latinLnBrk="0" hangingPunct="1"/>
            <a:r>
              <a:rPr kumimoji="0" lang="en-US" altLang="zh-TW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DDD9A6-F717-4DC3-99B9-C8869416CC87}" type="datetimeFigureOut">
              <a:rPr lang="zh-TW" altLang="en-US" smtClean="0"/>
              <a:pPr/>
              <a:t>2017/11/10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409328"/>
          </a:xfrm>
        </p:spPr>
        <p:txBody>
          <a:bodyPr/>
          <a:lstStyle/>
          <a:p>
            <a:r>
              <a:rPr lang="en-US" altLang="zh-TW" dirty="0" smtClean="0"/>
              <a:t>English Morning Reading</a:t>
            </a:r>
            <a:endParaRPr lang="zh-TW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996952"/>
            <a:ext cx="7854696" cy="3024336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altLang="zh-TW" sz="4100" dirty="0" smtClean="0"/>
              <a:t>‘Government shows true </a:t>
            </a:r>
            <a:r>
              <a:rPr lang="en-US" altLang="zh-TW" sz="4100" dirty="0" err="1" smtClean="0"/>
              <a:t>colours</a:t>
            </a:r>
            <a:r>
              <a:rPr lang="en-US" altLang="zh-TW" sz="4100" dirty="0" smtClean="0"/>
              <a:t> with its response to Gay Games’ </a:t>
            </a:r>
            <a:r>
              <a:rPr lang="en-US" altLang="zh-TW" sz="3600" dirty="0" smtClean="0"/>
              <a:t>(SCMP 07/11/2017 C2)</a:t>
            </a:r>
          </a:p>
          <a:p>
            <a:pPr algn="l"/>
            <a:endParaRPr lang="en-US" altLang="zh-TW" dirty="0" smtClean="0"/>
          </a:p>
          <a:p>
            <a:pPr algn="l"/>
            <a:r>
              <a:rPr lang="en-US" altLang="zh-TW" sz="3000" dirty="0" smtClean="0"/>
              <a:t>Date of session:  9</a:t>
            </a:r>
            <a:r>
              <a:rPr lang="en-US" altLang="zh-TW" sz="3000" baseline="30000" dirty="0" smtClean="0"/>
              <a:t>th</a:t>
            </a:r>
            <a:r>
              <a:rPr lang="en-US" altLang="zh-TW" sz="3000" dirty="0" smtClean="0"/>
              <a:t> November, 2017</a:t>
            </a:r>
            <a:r>
              <a:rPr lang="zh-TW" altLang="en-US" sz="3000" dirty="0" smtClean="0"/>
              <a:t> </a:t>
            </a:r>
            <a:r>
              <a:rPr lang="en-US" altLang="zh-TW" sz="3000" dirty="0" smtClean="0"/>
              <a:t>(Day 5)</a:t>
            </a:r>
          </a:p>
          <a:p>
            <a:pPr algn="l"/>
            <a:r>
              <a:rPr lang="en-US" altLang="zh-TW" sz="3000" dirty="0"/>
              <a:t> </a:t>
            </a:r>
            <a:r>
              <a:rPr lang="en-US" altLang="zh-TW" sz="3000" dirty="0" smtClean="0"/>
              <a:t>                          </a:t>
            </a:r>
          </a:p>
          <a:p>
            <a:pPr algn="l"/>
            <a:r>
              <a:rPr lang="en-US" altLang="zh-TW" sz="3000" dirty="0" smtClean="0"/>
              <a:t>Classes: 6A+ 6B</a:t>
            </a:r>
          </a:p>
          <a:p>
            <a:pPr algn="l"/>
            <a:r>
              <a:rPr lang="en-US" altLang="zh-TW" sz="3000" dirty="0" smtClean="0"/>
              <a:t>Teacher-in-charge: Mr. </a:t>
            </a:r>
            <a:r>
              <a:rPr lang="en-US" altLang="zh-TW" sz="3000" dirty="0" err="1" smtClean="0"/>
              <a:t>Tse</a:t>
            </a:r>
            <a:endParaRPr lang="en-US" altLang="zh-TW" sz="3000" dirty="0" smtClean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B. </a:t>
            </a:r>
            <a:r>
              <a:rPr lang="en-US" altLang="zh-TW" u="sng" dirty="0" smtClean="0"/>
              <a:t>Vocabulary</a:t>
            </a:r>
            <a:endParaRPr lang="zh-TW" alt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66187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TW" dirty="0" smtClean="0"/>
              <a:t>1. </a:t>
            </a:r>
            <a:r>
              <a:rPr lang="en-US" altLang="zh-TW" b="1" dirty="0" smtClean="0"/>
              <a:t>inception </a:t>
            </a:r>
            <a:r>
              <a:rPr lang="en-US" altLang="zh-TW" dirty="0" smtClean="0"/>
              <a:t>(n.) </a:t>
            </a:r>
            <a:r>
              <a:rPr lang="en-US" altLang="zh-TW" b="1" dirty="0" smtClean="0"/>
              <a:t>L15</a:t>
            </a:r>
            <a:r>
              <a:rPr lang="en-US" altLang="zh-TW" dirty="0" smtClean="0"/>
              <a:t> – beginning of an organization/activity</a:t>
            </a:r>
          </a:p>
          <a:p>
            <a:pPr marL="0" indent="0">
              <a:buNone/>
            </a:pPr>
            <a:r>
              <a:rPr lang="en-US" altLang="zh-TW" dirty="0" smtClean="0"/>
              <a:t>    e.g. since its </a:t>
            </a:r>
            <a:r>
              <a:rPr lang="en-US" altLang="zh-TW" u="sng" dirty="0" smtClean="0">
                <a:solidFill>
                  <a:srgbClr val="FF0000"/>
                </a:solidFill>
              </a:rPr>
              <a:t>inception</a:t>
            </a:r>
            <a:r>
              <a:rPr lang="en-US" altLang="zh-TW" dirty="0" smtClean="0"/>
              <a:t> in (year)</a:t>
            </a:r>
            <a:endParaRPr lang="en-US" altLang="zh-TW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/>
              <a:t>2</a:t>
            </a:r>
            <a:r>
              <a:rPr lang="en-US" altLang="zh-TW" dirty="0" smtClean="0"/>
              <a:t>. </a:t>
            </a:r>
            <a:r>
              <a:rPr lang="en-US" altLang="zh-TW" b="1" dirty="0"/>
              <a:t>r</a:t>
            </a:r>
            <a:r>
              <a:rPr lang="en-US" altLang="zh-TW" b="1" dirty="0" smtClean="0"/>
              <a:t>egardless of</a:t>
            </a:r>
            <a:r>
              <a:rPr lang="en-US" altLang="zh-TW" dirty="0" smtClean="0"/>
              <a:t> (phr.) </a:t>
            </a:r>
            <a:r>
              <a:rPr lang="en-US" altLang="zh-TW" b="1" dirty="0" smtClean="0"/>
              <a:t>L45</a:t>
            </a:r>
            <a:r>
              <a:rPr lang="en-US" altLang="zh-TW" dirty="0" smtClean="0"/>
              <a:t> – paying no attention to</a:t>
            </a:r>
          </a:p>
          <a:p>
            <a:pPr marL="0" indent="0">
              <a:buNone/>
            </a:pPr>
            <a:r>
              <a:rPr lang="en-US" altLang="zh-TW" dirty="0" smtClean="0"/>
              <a:t>    e.g. </a:t>
            </a:r>
            <a:r>
              <a:rPr lang="en-US" altLang="zh-TW" dirty="0" smtClean="0">
                <a:solidFill>
                  <a:srgbClr val="FF0000"/>
                </a:solidFill>
              </a:rPr>
              <a:t>,</a:t>
            </a:r>
            <a:r>
              <a:rPr lang="en-US" altLang="zh-TW" dirty="0" smtClean="0"/>
              <a:t> </a:t>
            </a:r>
            <a:r>
              <a:rPr lang="en-US" altLang="zh-TW" u="sng" dirty="0" smtClean="0">
                <a:solidFill>
                  <a:srgbClr val="FF0000"/>
                </a:solidFill>
              </a:rPr>
              <a:t>regardless of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age and gender</a:t>
            </a:r>
          </a:p>
          <a:p>
            <a:pPr marL="0" indent="0">
              <a:buNone/>
            </a:pPr>
            <a:r>
              <a:rPr lang="en-US" altLang="zh-TW" dirty="0" smtClean="0"/>
              <a:t>3. </a:t>
            </a:r>
            <a:r>
              <a:rPr lang="en-US" altLang="zh-TW" b="1" dirty="0" smtClean="0"/>
              <a:t>speak volumes about/for </a:t>
            </a:r>
            <a:r>
              <a:rPr lang="en-US" altLang="zh-TW" dirty="0" smtClean="0"/>
              <a:t>(phr.) </a:t>
            </a:r>
            <a:r>
              <a:rPr lang="en-US" altLang="zh-TW" b="1" dirty="0" smtClean="0"/>
              <a:t>L48</a:t>
            </a:r>
            <a:r>
              <a:rPr lang="en-US" altLang="zh-TW" dirty="0" smtClean="0"/>
              <a:t> – be strong evidence of</a:t>
            </a:r>
          </a:p>
          <a:p>
            <a:pPr marL="0" indent="0">
              <a:buNone/>
            </a:pPr>
            <a:r>
              <a:rPr lang="en-US" altLang="zh-TW" dirty="0" smtClean="0"/>
              <a:t>    e.g. The girl’s face </a:t>
            </a:r>
            <a:r>
              <a:rPr lang="en-US" altLang="zh-TW" u="sng" dirty="0" smtClean="0">
                <a:solidFill>
                  <a:srgbClr val="FF0000"/>
                </a:solidFill>
              </a:rPr>
              <a:t>spoke volumes about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her honesty.</a:t>
            </a:r>
          </a:p>
          <a:p>
            <a:pPr marL="0" indent="0">
              <a:buNone/>
            </a:pPr>
            <a:r>
              <a:rPr lang="en-US" altLang="zh-TW" dirty="0" smtClean="0"/>
              <a:t>4. </a:t>
            </a:r>
            <a:r>
              <a:rPr lang="en-US" altLang="zh-TW" b="1" dirty="0" smtClean="0"/>
              <a:t>embellish</a:t>
            </a:r>
            <a:r>
              <a:rPr lang="en-US" altLang="zh-TW" dirty="0" smtClean="0"/>
              <a:t> (v.) </a:t>
            </a:r>
            <a:r>
              <a:rPr lang="en-US" altLang="zh-TW" b="1" dirty="0" smtClean="0"/>
              <a:t>L63</a:t>
            </a:r>
            <a:r>
              <a:rPr lang="en-US" altLang="zh-TW" dirty="0" smtClean="0"/>
              <a:t> -  make </a:t>
            </a:r>
            <a:r>
              <a:rPr lang="en-US" altLang="zh-TW" dirty="0" err="1" smtClean="0"/>
              <a:t>sth</a:t>
            </a:r>
            <a:r>
              <a:rPr lang="en-US" altLang="zh-TW" dirty="0" smtClean="0"/>
              <a:t>. more beautiful</a:t>
            </a:r>
          </a:p>
          <a:p>
            <a:pPr marL="0" indent="0">
              <a:buNone/>
            </a:pPr>
            <a:r>
              <a:rPr lang="en-US" altLang="zh-TW" dirty="0" smtClean="0"/>
              <a:t>    e.g. </a:t>
            </a:r>
            <a:r>
              <a:rPr lang="en-US" altLang="zh-TW" u="sng" dirty="0" smtClean="0">
                <a:solidFill>
                  <a:srgbClr val="FF0000"/>
                </a:solidFill>
              </a:rPr>
              <a:t>embellish</a:t>
            </a:r>
            <a:r>
              <a:rPr lang="en-US" altLang="zh-TW" dirty="0" smtClean="0"/>
              <a:t> the room with flowers</a:t>
            </a:r>
            <a:endParaRPr lang="en-US" altLang="zh-TW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 smtClean="0"/>
              <a:t>5. </a:t>
            </a:r>
            <a:r>
              <a:rPr lang="en-US" altLang="zh-TW" b="1" dirty="0"/>
              <a:t>f</a:t>
            </a:r>
            <a:r>
              <a:rPr lang="en-US" altLang="zh-TW" b="1" dirty="0" smtClean="0"/>
              <a:t>raught with </a:t>
            </a:r>
            <a:r>
              <a:rPr lang="en-US" altLang="zh-TW" dirty="0" smtClean="0"/>
              <a:t> (phr</a:t>
            </a:r>
            <a:r>
              <a:rPr lang="en-US" altLang="zh-TW" dirty="0"/>
              <a:t>.</a:t>
            </a:r>
            <a:r>
              <a:rPr lang="en-US" altLang="zh-TW" dirty="0" smtClean="0"/>
              <a:t>) </a:t>
            </a:r>
            <a:r>
              <a:rPr lang="en-US" altLang="zh-TW" b="1" dirty="0" smtClean="0"/>
              <a:t>L92</a:t>
            </a:r>
            <a:r>
              <a:rPr lang="en-US" altLang="zh-TW" dirty="0" smtClean="0"/>
              <a:t> – filled with (</a:t>
            </a:r>
            <a:r>
              <a:rPr lang="en-US" altLang="zh-TW" dirty="0" err="1" smtClean="0"/>
              <a:t>sth</a:t>
            </a:r>
            <a:r>
              <a:rPr lang="en-US" altLang="zh-TW" dirty="0" smtClean="0"/>
              <a:t>. </a:t>
            </a:r>
            <a:r>
              <a:rPr lang="en-US" altLang="zh-TW" dirty="0"/>
              <a:t>n</a:t>
            </a:r>
            <a:r>
              <a:rPr lang="en-US" altLang="zh-TW" dirty="0" smtClean="0"/>
              <a:t>egative)</a:t>
            </a:r>
          </a:p>
          <a:p>
            <a:pPr marL="0" indent="0">
              <a:buNone/>
            </a:pPr>
            <a:r>
              <a:rPr lang="en-US" altLang="zh-TW" dirty="0" smtClean="0"/>
              <a:t>    e.g. </a:t>
            </a:r>
            <a:r>
              <a:rPr lang="en-US" altLang="zh-TW" u="sng" dirty="0" smtClean="0">
                <a:solidFill>
                  <a:srgbClr val="FF0000"/>
                </a:solidFill>
              </a:rPr>
              <a:t>fraught with</a:t>
            </a:r>
            <a:r>
              <a:rPr lang="en-US" altLang="zh-TW" dirty="0" smtClean="0"/>
              <a:t> risks/difficulties/problems</a:t>
            </a:r>
            <a:endParaRPr lang="zh-TW" altLang="en-US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C. </a:t>
            </a:r>
            <a:r>
              <a:rPr lang="en-US" altLang="zh-TW" u="sng" dirty="0" smtClean="0"/>
              <a:t>Useful expressions</a:t>
            </a:r>
            <a:endParaRPr lang="zh-TW" alt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 smtClean="0"/>
              <a:t>1. </a:t>
            </a:r>
            <a:r>
              <a:rPr lang="en-US" altLang="zh-TW" sz="3200" b="1" dirty="0" smtClean="0"/>
              <a:t>…</a:t>
            </a:r>
            <a:r>
              <a:rPr lang="en-US" altLang="zh-TW" sz="3200" dirty="0" smtClean="0"/>
              <a:t> </a:t>
            </a:r>
            <a:r>
              <a:rPr lang="en-US" altLang="zh-TW" sz="3200" b="1" dirty="0" smtClean="0"/>
              <a:t>pay lip service  ...</a:t>
            </a:r>
            <a:r>
              <a:rPr lang="en-US" altLang="zh-TW" sz="3200" dirty="0" smtClean="0"/>
              <a:t>  </a:t>
            </a:r>
            <a:r>
              <a:rPr lang="en-US" altLang="zh-TW" sz="3200" b="1" dirty="0" smtClean="0"/>
              <a:t>L23</a:t>
            </a:r>
          </a:p>
          <a:p>
            <a:pPr marL="0" indent="0">
              <a:buNone/>
            </a:pPr>
            <a:r>
              <a:rPr lang="en-US" altLang="zh-TW" sz="3200" dirty="0" smtClean="0"/>
              <a:t>e.g. She claims to be in </a:t>
            </a:r>
            <a:r>
              <a:rPr lang="en-US" altLang="zh-TW" sz="3200" dirty="0" err="1" smtClean="0"/>
              <a:t>favour</a:t>
            </a:r>
            <a:r>
              <a:rPr lang="en-US" altLang="zh-TW" sz="3200" dirty="0" smtClean="0"/>
              <a:t> of the idea, but so far she’s only </a:t>
            </a:r>
            <a:r>
              <a:rPr lang="en-US" altLang="zh-TW" sz="3200" u="sng" dirty="0" smtClean="0">
                <a:solidFill>
                  <a:srgbClr val="FF0000"/>
                </a:solidFill>
              </a:rPr>
              <a:t>paid lip service</a:t>
            </a:r>
            <a:r>
              <a:rPr lang="en-US" altLang="zh-TW" sz="3200" dirty="0" smtClean="0">
                <a:solidFill>
                  <a:srgbClr val="FF0000"/>
                </a:solidFill>
              </a:rPr>
              <a:t> </a:t>
            </a:r>
            <a:r>
              <a:rPr lang="en-US" altLang="zh-TW" sz="3200" dirty="0" smtClean="0"/>
              <a:t>to it</a:t>
            </a:r>
            <a:r>
              <a:rPr lang="en-US" altLang="zh-TW" sz="3200" b="1" i="1" dirty="0" smtClean="0"/>
              <a:t>.</a:t>
            </a:r>
          </a:p>
          <a:p>
            <a:pPr marL="0" indent="0">
              <a:buNone/>
            </a:pPr>
            <a:endParaRPr lang="en-US" altLang="zh-TW" sz="3200" b="1" i="1" dirty="0" smtClean="0"/>
          </a:p>
          <a:p>
            <a:pPr marL="0" indent="0">
              <a:buNone/>
            </a:pPr>
            <a:r>
              <a:rPr lang="en-US" altLang="zh-TW" sz="3200" dirty="0" smtClean="0"/>
              <a:t>2. … </a:t>
            </a:r>
            <a:r>
              <a:rPr lang="en-US" altLang="zh-TW" sz="3200" b="1" dirty="0" smtClean="0"/>
              <a:t>give </a:t>
            </a:r>
            <a:r>
              <a:rPr lang="en-US" altLang="zh-TW" sz="3200" b="1" dirty="0" err="1" smtClean="0"/>
              <a:t>sb</a:t>
            </a:r>
            <a:r>
              <a:rPr lang="en-US" altLang="zh-TW" sz="3200" b="1" dirty="0" smtClean="0"/>
              <a:t> the cold shoulder </a:t>
            </a:r>
            <a:r>
              <a:rPr lang="en-US" altLang="zh-TW" sz="3200" dirty="0" smtClean="0"/>
              <a:t>… </a:t>
            </a:r>
            <a:r>
              <a:rPr lang="en-US" altLang="zh-TW" sz="3200" b="1" dirty="0" smtClean="0"/>
              <a:t>L70-71</a:t>
            </a:r>
          </a:p>
          <a:p>
            <a:pPr marL="0" indent="0">
              <a:buNone/>
            </a:pPr>
            <a:r>
              <a:rPr lang="en-US" altLang="zh-TW" sz="3200" dirty="0" smtClean="0"/>
              <a:t>e.g. I tried to be pleasant to her but she </a:t>
            </a:r>
            <a:r>
              <a:rPr lang="en-US" altLang="zh-TW" sz="3200" u="sng" dirty="0" smtClean="0">
                <a:solidFill>
                  <a:srgbClr val="FF0000"/>
                </a:solidFill>
              </a:rPr>
              <a:t>gave me the cold shoulder</a:t>
            </a:r>
            <a:r>
              <a:rPr lang="en-US" altLang="zh-TW" sz="3200" dirty="0" smtClean="0"/>
              <a:t>.</a:t>
            </a:r>
            <a:endParaRPr lang="en-US" altLang="zh-TW" sz="3200" i="1" dirty="0"/>
          </a:p>
          <a:p>
            <a:pPr marL="0" indent="0">
              <a:buNone/>
            </a:pPr>
            <a:endParaRPr lang="zh-TW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D. </a:t>
            </a:r>
            <a:r>
              <a:rPr lang="en-US" altLang="zh-TW" u="sng" dirty="0" smtClean="0"/>
              <a:t>IP Question</a:t>
            </a:r>
            <a:endParaRPr lang="zh-TW" alt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204864"/>
            <a:ext cx="7488832" cy="40324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zh-TW" sz="3600" b="1" dirty="0" smtClean="0"/>
              <a:t>What makes an inclusive society?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200" dirty="0" smtClean="0"/>
              <a:t>Preparation: 2 mins. (note taking)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200" dirty="0" smtClean="0"/>
              <a:t>Discussion: 2 mins. (pair work)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200" dirty="0" smtClean="0"/>
              <a:t>Presentation: 1 min. (individual)</a:t>
            </a:r>
          </a:p>
          <a:p>
            <a:pPr marL="0" indent="0" algn="just">
              <a:buNone/>
            </a:pPr>
            <a:r>
              <a:rPr lang="en-US" altLang="zh-TW" sz="3200" dirty="0" smtClean="0"/>
              <a:t>Presenters: </a:t>
            </a:r>
            <a:r>
              <a:rPr lang="en-US" altLang="zh-TW" sz="3200" smtClean="0"/>
              <a:t>6A (17), 6B (13)</a:t>
            </a:r>
            <a:endParaRPr lang="en-US" altLang="zh-TW" sz="3200" dirty="0" smtClean="0"/>
          </a:p>
          <a:p>
            <a:pPr marL="0" indent="0" algn="just">
              <a:buNone/>
            </a:pPr>
            <a:endParaRPr lang="en-US" altLang="zh-TW" sz="4400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850</TotalTime>
  <Words>267</Words>
  <Application>Microsoft Office PowerPoint</Application>
  <PresentationFormat>如螢幕大小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Flow</vt:lpstr>
      <vt:lpstr>English Morning Reading</vt:lpstr>
      <vt:lpstr>B. Vocabulary</vt:lpstr>
      <vt:lpstr>C. Useful expressions</vt:lpstr>
      <vt:lpstr>D. IP Question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Morning Reading</dc:title>
  <dc:creator>Kit Ling Wong</dc:creator>
  <cp:lastModifiedBy>KF TSE</cp:lastModifiedBy>
  <cp:revision>87</cp:revision>
  <dcterms:created xsi:type="dcterms:W3CDTF">2016-09-04T23:31:33Z</dcterms:created>
  <dcterms:modified xsi:type="dcterms:W3CDTF">2017-11-09T23:32:23Z</dcterms:modified>
</cp:coreProperties>
</file>