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65" r:id="rId5"/>
    <p:sldId id="264" r:id="rId6"/>
    <p:sldId id="268" r:id="rId7"/>
    <p:sldId id="266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48" y="-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55E2B-1023-410C-A4D8-53FD785C4B3F}" type="datetimeFigureOut">
              <a:rPr lang="zh-TW" altLang="en-US" smtClean="0"/>
              <a:pPr/>
              <a:t>2017/11/8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31AA2-9DA2-4E82-827F-B4F3FC9309A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315474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5802-1871-48D5-8E38-A2B7589F427F}" type="datetimeFigureOut">
              <a:rPr lang="zh-TW" altLang="en-US" smtClean="0"/>
              <a:pPr/>
              <a:t>2017/11/8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0A6DD-2F17-459C-9165-FF871D743A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0987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0A6DD-2F17-459C-9165-FF871D743AA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43813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ictionary.cambridge.org/zht/%E8%A9%9E%E5%85%B8/%E8%8B%B1%E8%AA%9E/cour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cambridge.org/zht/%E8%A9%9E%E5%85%B8/%E8%8B%B1%E8%AA%9E/cou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283718"/>
            <a:ext cx="5040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Source: SCMP 2</a:t>
            </a:r>
            <a:r>
              <a:rPr kumimoji="0" lang="en-US" altLang="ko-KR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November, 2017 (C1)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Date of session: 6</a:t>
            </a:r>
            <a:r>
              <a:rPr kumimoji="0" lang="en-US" altLang="ko-KR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November</a:t>
            </a:r>
            <a:r>
              <a:rPr kumimoji="0"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2017 (Day 2)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9552" y="339502"/>
            <a:ext cx="540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English Morning Reading: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/>
            </a:r>
            <a:b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Whether it’s TSA or BCA, </a:t>
            </a:r>
            <a:b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the results appear to be </a:t>
            </a:r>
            <a:b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r>
              <a:rPr lang="en-US" altLang="zh-TW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same</a:t>
            </a:r>
            <a:endParaRPr lang="en-US" altLang="ko-K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432048" y="4844068"/>
            <a:ext cx="8351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2814" y="4533517"/>
            <a:ext cx="937514" cy="230402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539552" y="2931790"/>
            <a:ext cx="4860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Classes: 6C + 6D</a:t>
            </a:r>
            <a:endParaRPr kumimoji="0" lang="en-US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B. Vocabulary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-180528" y="1131591"/>
            <a:ext cx="9324528" cy="367240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zh-TW" sz="2800" b="1" dirty="0" smtClean="0"/>
              <a:t> assessment (n) [L3] – analysis, review</a:t>
            </a:r>
          </a:p>
          <a:p>
            <a:pPr lvl="1"/>
            <a:r>
              <a:rPr lang="en-US" altLang="zh-TW" sz="2400" b="1" dirty="0" smtClean="0"/>
              <a:t>E.g. the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assessment</a:t>
            </a:r>
            <a:r>
              <a:rPr lang="en-US" altLang="zh-TW" sz="2400" b="1" dirty="0" smtClean="0"/>
              <a:t> of market value</a:t>
            </a:r>
            <a:endParaRPr lang="en-US" altLang="zh-TW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altLang="zh-TW" sz="2800" b="1" dirty="0" smtClean="0"/>
              <a:t>competency (n) [L28] – </a:t>
            </a:r>
            <a:r>
              <a:rPr lang="en-US" altLang="zh-TW" sz="2800" dirty="0" smtClean="0"/>
              <a:t>ability to do something well</a:t>
            </a:r>
            <a:endParaRPr lang="en-US" altLang="zh-TW" sz="2800" b="1" dirty="0" smtClean="0"/>
          </a:p>
          <a:p>
            <a:pPr lvl="1"/>
            <a:r>
              <a:rPr lang="en-US" altLang="zh-TW" sz="2400" b="1" dirty="0" smtClean="0"/>
              <a:t>E.g. courses to improve the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competency</a:t>
            </a:r>
            <a:r>
              <a:rPr lang="en-US" altLang="zh-TW" sz="2400" b="1" dirty="0" smtClean="0"/>
              <a:t> of staff</a:t>
            </a:r>
            <a:endParaRPr lang="en-US" altLang="zh-TW" sz="2400" b="1" dirty="0" smtClean="0">
              <a:hlinkClick r:id="rId2" tooltip="court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altLang="zh-TW" sz="2800" b="1" dirty="0" smtClean="0"/>
              <a:t>undue (</a:t>
            </a:r>
            <a:r>
              <a:rPr lang="en-US" altLang="zh-TW" sz="2800" b="1" dirty="0" err="1" smtClean="0"/>
              <a:t>adj</a:t>
            </a:r>
            <a:r>
              <a:rPr lang="en-US" altLang="zh-TW" sz="2800" b="1" dirty="0" smtClean="0"/>
              <a:t>) [L34] – more than acceptable</a:t>
            </a:r>
          </a:p>
          <a:p>
            <a:pPr lvl="1"/>
            <a:r>
              <a:rPr lang="en-US" altLang="zh-TW" sz="2400" b="1" dirty="0" smtClean="0"/>
              <a:t>E.g. an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undue</a:t>
            </a:r>
            <a:r>
              <a:rPr lang="en-US" altLang="zh-TW" sz="2400" b="1" dirty="0" smtClean="0"/>
              <a:t> burden</a:t>
            </a:r>
            <a:endParaRPr lang="en-US" altLang="zh-TW" sz="2400" b="1" dirty="0" smtClean="0">
              <a:hlinkClick r:id="rId2" tooltip="court"/>
            </a:endParaRPr>
          </a:p>
          <a:p>
            <a:pPr marL="342900" indent="-342900"/>
            <a:endParaRPr lang="en-US" altLang="zh-TW" sz="2400" b="1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1085850" lvl="1" indent="-342900"/>
            <a:endParaRPr lang="en-US" altLang="zh-TW" sz="1800" b="1" dirty="0" smtClean="0"/>
          </a:p>
          <a:p>
            <a:pPr marL="1085850" lvl="1" indent="-342900">
              <a:buFont typeface="+mj-lt"/>
              <a:buAutoNum type="arabicPeriod"/>
            </a:pPr>
            <a:endParaRPr lang="zh-TW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B. Vocabulary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0" y="1131591"/>
            <a:ext cx="9144000" cy="3672408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zh-TW" sz="2800" b="1" dirty="0" smtClean="0"/>
              <a:t>drill (v) [L36] – </a:t>
            </a:r>
            <a:r>
              <a:rPr lang="en-US" altLang="zh-TW" sz="2800" b="1" dirty="0" err="1" smtClean="0"/>
              <a:t>practise</a:t>
            </a:r>
            <a:r>
              <a:rPr lang="en-US" altLang="zh-TW" sz="2800" b="1" dirty="0" smtClean="0"/>
              <a:t>, train</a:t>
            </a:r>
            <a:endParaRPr lang="en-US" altLang="zh-TW" sz="1800" b="1" dirty="0" smtClean="0"/>
          </a:p>
          <a:p>
            <a:pPr lvl="1"/>
            <a:r>
              <a:rPr lang="en-US" altLang="zh-TW" sz="2400" b="1" dirty="0" smtClean="0"/>
              <a:t>E.g.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drill</a:t>
            </a:r>
            <a:r>
              <a:rPr lang="en-US" altLang="zh-TW" sz="2400" b="1" dirty="0" smtClean="0"/>
              <a:t> students </a:t>
            </a:r>
            <a:r>
              <a:rPr lang="en-US" altLang="zh-TW" sz="2400" b="1" i="1" u="sng" dirty="0" smtClean="0"/>
              <a:t>in</a:t>
            </a:r>
            <a:r>
              <a:rPr lang="en-US" altLang="zh-TW" sz="2400" b="1" dirty="0" smtClean="0"/>
              <a:t> what they should do</a:t>
            </a:r>
            <a:endParaRPr lang="en-US" altLang="zh-TW" sz="2400" b="1" u="sng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en-US" altLang="zh-TW" sz="2800" b="1" dirty="0" smtClean="0"/>
              <a:t>stakeholder (n) [L69] – person involved</a:t>
            </a:r>
          </a:p>
          <a:p>
            <a:pPr lvl="1"/>
            <a:r>
              <a:rPr lang="en-US" altLang="zh-TW" sz="2400" b="1" dirty="0" smtClean="0"/>
              <a:t>E.g. the interest of all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stakeholders</a:t>
            </a:r>
            <a:r>
              <a:rPr lang="en-US" altLang="zh-TW" sz="2400" b="1" dirty="0" smtClean="0"/>
              <a:t> 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endParaRPr lang="en-US" altLang="zh-TW" sz="3800" b="1" dirty="0" smtClean="0">
              <a:solidFill>
                <a:schemeClr val="tx1"/>
              </a:solidFill>
              <a:latin typeface="+mn-lt"/>
              <a:cs typeface="+mn-cs"/>
              <a:hlinkClick r:id="rId3" tooltip="court"/>
            </a:endParaRPr>
          </a:p>
          <a:p>
            <a:pPr marL="342900" indent="-342900"/>
            <a:endParaRPr lang="en-US" altLang="zh-TW" sz="400" b="1" dirty="0" smtClean="0"/>
          </a:p>
          <a:p>
            <a:pPr marL="1085850" lvl="1" indent="-342900">
              <a:buFont typeface="+mj-lt"/>
              <a:buAutoNum type="arabicPeriod"/>
            </a:pPr>
            <a:endParaRPr lang="zh-TW" altLang="en-US" b="1" dirty="0" smtClean="0"/>
          </a:p>
          <a:p>
            <a:pPr marL="1085850" lvl="1" indent="-342900">
              <a:buFont typeface="+mj-lt"/>
              <a:buAutoNum type="arabicPeriod"/>
            </a:pPr>
            <a:endParaRPr lang="zh-TW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C. Useful expressions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275607"/>
            <a:ext cx="8784976" cy="35283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sz="3200" b="1" dirty="0" smtClean="0"/>
              <a:t>…identical to…[L52]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400" b="1" dirty="0" smtClean="0"/>
              <a:t>Exactly the same as 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400" b="1" dirty="0" smtClean="0"/>
              <a:t>E.g.: Some of the ‘actors’ live lives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identical to </a:t>
            </a:r>
            <a:r>
              <a:rPr lang="en-US" altLang="zh-TW" sz="2400" b="1" dirty="0" smtClean="0"/>
              <a:t>the parts they play in the movie.</a:t>
            </a:r>
          </a:p>
          <a:p>
            <a:pPr lvl="1">
              <a:buFont typeface="Wingdings" pitchFamily="2" charset="2"/>
              <a:buChar char="Ø"/>
            </a:pPr>
            <a:endParaRPr lang="zh-TW" altLang="en-US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C. Useful expressions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05880" y="1275607"/>
            <a:ext cx="8270576" cy="35283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sz="3200" b="1" dirty="0" smtClean="0"/>
              <a:t>…take (</a:t>
            </a:r>
            <a:r>
              <a:rPr lang="en-US" altLang="zh-TW" sz="3200" b="1" dirty="0" err="1" smtClean="0"/>
              <a:t>sth</a:t>
            </a:r>
            <a:r>
              <a:rPr lang="en-US" altLang="zh-TW" sz="3200" b="1" dirty="0" smtClean="0"/>
              <a:t>) into account…[L98]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400" b="1" dirty="0" smtClean="0"/>
              <a:t>Consider something along with other factors </a:t>
            </a:r>
            <a:br>
              <a:rPr lang="en-US" altLang="zh-TW" sz="2400" b="1" dirty="0" smtClean="0"/>
            </a:br>
            <a:r>
              <a:rPr lang="en-US" altLang="zh-TW" sz="2400" b="1" dirty="0" smtClean="0"/>
              <a:t>before reaching a decision</a:t>
            </a:r>
          </a:p>
          <a:p>
            <a:pPr lvl="1">
              <a:buFont typeface="Wingdings" pitchFamily="2" charset="2"/>
              <a:buChar char="l"/>
            </a:pPr>
            <a:r>
              <a:rPr lang="en-US" altLang="zh-TW" sz="2400" b="1" dirty="0" smtClean="0"/>
              <a:t>E.g.: Teachers should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take</a:t>
            </a:r>
            <a:r>
              <a:rPr lang="en-US" altLang="zh-TW" sz="2400" b="1" dirty="0" smtClean="0"/>
              <a:t> a child's age </a:t>
            </a:r>
            <a:r>
              <a:rPr lang="en-US" altLang="zh-TW" sz="2400" b="1" u="sng" dirty="0" smtClean="0">
                <a:solidFill>
                  <a:srgbClr val="FF0000"/>
                </a:solidFill>
              </a:rPr>
              <a:t>into </a:t>
            </a:r>
            <a:br>
              <a:rPr lang="en-US" altLang="zh-TW" sz="2400" b="1" u="sng" dirty="0" smtClean="0">
                <a:solidFill>
                  <a:srgbClr val="FF0000"/>
                </a:solidFill>
              </a:rPr>
            </a:br>
            <a:r>
              <a:rPr lang="en-US" altLang="zh-TW" sz="2400" b="1" u="sng" dirty="0" smtClean="0">
                <a:solidFill>
                  <a:srgbClr val="FF0000"/>
                </a:solidFill>
              </a:rPr>
              <a:t>account</a:t>
            </a:r>
            <a:r>
              <a:rPr lang="en-US" altLang="zh-TW" sz="2400" b="1" dirty="0" smtClean="0"/>
              <a:t>.</a:t>
            </a:r>
          </a:p>
          <a:p>
            <a:pPr lvl="1">
              <a:buFont typeface="Wingdings" pitchFamily="2" charset="2"/>
              <a:buChar char="Ø"/>
            </a:pPr>
            <a:endParaRPr lang="zh-TW" altLang="en-US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 D. IP Question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79512" y="1203599"/>
            <a:ext cx="8723312" cy="3600400"/>
          </a:xfrm>
        </p:spPr>
        <p:txBody>
          <a:bodyPr/>
          <a:lstStyle/>
          <a:p>
            <a:r>
              <a:rPr lang="en-US" altLang="zh-TW" sz="2800" b="1" dirty="0" smtClean="0"/>
              <a:t>Do you think the Examinations and Assessment Authority should stop the implementation of </a:t>
            </a:r>
            <a:br>
              <a:rPr lang="en-US" altLang="zh-TW" sz="2800" b="1" dirty="0" smtClean="0"/>
            </a:br>
            <a:r>
              <a:rPr lang="en-US" altLang="zh-TW" sz="2800" b="1" dirty="0" smtClean="0"/>
              <a:t>TSA or BCA? Why / Why not? </a:t>
            </a:r>
            <a:endParaRPr lang="en-US" altLang="zh-TW" sz="2800" dirty="0" smtClean="0"/>
          </a:p>
          <a:p>
            <a:pPr>
              <a:buFontTx/>
              <a:buChar char="-"/>
            </a:pPr>
            <a:r>
              <a:rPr lang="en-US" altLang="zh-TW" sz="2800" dirty="0" smtClean="0"/>
              <a:t>Preparation: 2 minutes (note-taking)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Discussion: 2 minutes (Pair work)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Presentation: 1 minute (IP)</a:t>
            </a:r>
          </a:p>
          <a:p>
            <a:pPr>
              <a:buFontTx/>
              <a:buChar char="-"/>
            </a:pPr>
            <a:r>
              <a:rPr lang="en-US" altLang="zh-TW" sz="2800" dirty="0" smtClean="0"/>
              <a:t>Presenters: </a:t>
            </a:r>
            <a:r>
              <a:rPr lang="en-US" altLang="zh-TW" sz="2800" dirty="0" smtClean="0"/>
              <a:t>6C ( 20 </a:t>
            </a:r>
            <a:r>
              <a:rPr lang="en-US" altLang="zh-TW" sz="2800" smtClean="0"/>
              <a:t>), </a:t>
            </a:r>
            <a:r>
              <a:rPr lang="en-US" altLang="zh-TW" sz="2800" smtClean="0"/>
              <a:t>6D </a:t>
            </a:r>
            <a:r>
              <a:rPr lang="en-US" altLang="zh-TW" sz="2800" dirty="0" smtClean="0"/>
              <a:t>( 20 </a:t>
            </a:r>
            <a:r>
              <a:rPr lang="en-US" altLang="zh-TW" sz="2800" dirty="0" smtClean="0"/>
              <a:t>)</a:t>
            </a:r>
            <a:endParaRPr lang="en-US" altLang="zh-TW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216</Words>
  <Application>Microsoft Office PowerPoint</Application>
  <PresentationFormat>On-screen Show (16:9)</PresentationFormat>
  <Paragraphs>34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Custom Design</vt:lpstr>
      <vt:lpstr>Slide 1</vt:lpstr>
      <vt:lpstr> B. Vocabulary</vt:lpstr>
      <vt:lpstr> B. Vocabulary</vt:lpstr>
      <vt:lpstr> C. Useful expressions</vt:lpstr>
      <vt:lpstr> C. Useful expressions</vt:lpstr>
      <vt:lpstr> D. IP Question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Kit Ling Wong</cp:lastModifiedBy>
  <cp:revision>121</cp:revision>
  <dcterms:created xsi:type="dcterms:W3CDTF">2014-04-01T16:27:38Z</dcterms:created>
  <dcterms:modified xsi:type="dcterms:W3CDTF">2017-11-08T06:19:40Z</dcterms:modified>
</cp:coreProperties>
</file>