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1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TW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2017/10/20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2017/10/20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2017/10/20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2017/10/20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2017/10/20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2017/10/20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2017/10/20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2017/10/20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2017/10/20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2017/10/20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2017/10/20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TW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  <a:p>
            <a:pPr lvl="1" eaLnBrk="1" latinLnBrk="0" hangingPunct="1"/>
            <a:r>
              <a:rPr kumimoji="0" lang="en-US" altLang="zh-TW" smtClean="0"/>
              <a:t>Second level</a:t>
            </a:r>
          </a:p>
          <a:p>
            <a:pPr lvl="2" eaLnBrk="1" latinLnBrk="0" hangingPunct="1"/>
            <a:r>
              <a:rPr kumimoji="0" lang="en-US" altLang="zh-TW" smtClean="0"/>
              <a:t>Third level</a:t>
            </a:r>
          </a:p>
          <a:p>
            <a:pPr lvl="3" eaLnBrk="1" latinLnBrk="0" hangingPunct="1"/>
            <a:r>
              <a:rPr kumimoji="0" lang="en-US" altLang="zh-TW" smtClean="0"/>
              <a:t>Fourth level</a:t>
            </a:r>
          </a:p>
          <a:p>
            <a:pPr lvl="4" eaLnBrk="1" latinLnBrk="0" hangingPunct="1"/>
            <a:r>
              <a:rPr kumimoji="0" lang="en-US" altLang="zh-TW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DDD9A6-F717-4DC3-99B9-C8869416CC87}" type="datetimeFigureOut">
              <a:rPr lang="zh-TW" altLang="en-US" smtClean="0"/>
              <a:pPr/>
              <a:t>2017/10/20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409328"/>
          </a:xfrm>
        </p:spPr>
        <p:txBody>
          <a:bodyPr/>
          <a:lstStyle/>
          <a:p>
            <a:r>
              <a:rPr lang="en-US" altLang="zh-TW" dirty="0" smtClean="0"/>
              <a:t>English Morning Reading</a:t>
            </a:r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996952"/>
            <a:ext cx="7854696" cy="302433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altLang="zh-TW" sz="4100" dirty="0" smtClean="0"/>
              <a:t>‘Co-living’ draws millennials in London (SCMP </a:t>
            </a:r>
            <a:r>
              <a:rPr lang="en-US" altLang="zh-TW" sz="4100" dirty="0"/>
              <a:t>2</a:t>
            </a:r>
            <a:r>
              <a:rPr lang="en-US" altLang="zh-TW" sz="4100" dirty="0" smtClean="0"/>
              <a:t>0/10/2017 A9)</a:t>
            </a:r>
          </a:p>
          <a:p>
            <a:pPr algn="l"/>
            <a:endParaRPr lang="en-US" altLang="zh-TW" dirty="0" smtClean="0"/>
          </a:p>
          <a:p>
            <a:pPr algn="l"/>
            <a:r>
              <a:rPr lang="en-US" altLang="zh-TW" sz="3000" dirty="0" smtClean="0"/>
              <a:t>Date of session: 20</a:t>
            </a:r>
            <a:r>
              <a:rPr lang="en-US" altLang="zh-TW" sz="3000" baseline="30000" dirty="0" smtClean="0"/>
              <a:t>th</a:t>
            </a:r>
            <a:r>
              <a:rPr lang="en-US" altLang="zh-TW" sz="3000" dirty="0" smtClean="0"/>
              <a:t> October, 2017</a:t>
            </a:r>
            <a:r>
              <a:rPr lang="zh-TW" altLang="en-US" sz="3000" dirty="0" smtClean="0"/>
              <a:t> </a:t>
            </a:r>
            <a:r>
              <a:rPr lang="en-US" altLang="zh-TW" sz="3000" dirty="0" smtClean="0"/>
              <a:t>(Day 4</a:t>
            </a:r>
            <a:r>
              <a:rPr lang="en-US" altLang="zh-TW" sz="3000" dirty="0" smtClean="0"/>
              <a:t>)                      </a:t>
            </a:r>
            <a:endParaRPr lang="en-US" altLang="zh-TW" sz="3000" dirty="0" smtClean="0"/>
          </a:p>
          <a:p>
            <a:pPr algn="l"/>
            <a:r>
              <a:rPr lang="en-US" altLang="zh-TW" sz="3000" dirty="0" smtClean="0"/>
              <a:t>Classes: 6C+ 6D</a:t>
            </a:r>
          </a:p>
          <a:p>
            <a:pPr algn="l"/>
            <a:r>
              <a:rPr lang="en-US" altLang="zh-TW" sz="3000" dirty="0" smtClean="0"/>
              <a:t>Teacher-in-charge: Mr. </a:t>
            </a:r>
            <a:r>
              <a:rPr lang="en-US" altLang="zh-TW" sz="3000" dirty="0" err="1" smtClean="0"/>
              <a:t>Tse</a:t>
            </a:r>
            <a:endParaRPr lang="en-US" altLang="zh-TW" sz="3000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B. </a:t>
            </a:r>
            <a:r>
              <a:rPr lang="en-US" altLang="zh-TW" u="sng" dirty="0" smtClean="0"/>
              <a:t>Vocabulary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6618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 smtClean="0"/>
              <a:t>1. </a:t>
            </a:r>
            <a:r>
              <a:rPr lang="en-US" altLang="zh-TW" b="1" dirty="0" smtClean="0"/>
              <a:t>crunch </a:t>
            </a:r>
            <a:r>
              <a:rPr lang="en-US" altLang="zh-TW" dirty="0" smtClean="0"/>
              <a:t>(n.) subheading – shortage</a:t>
            </a:r>
          </a:p>
          <a:p>
            <a:pPr marL="0" indent="0">
              <a:buNone/>
            </a:pPr>
            <a:r>
              <a:rPr lang="en-US" altLang="zh-TW" dirty="0" smtClean="0"/>
              <a:t>    e.g. budget/energy </a:t>
            </a:r>
            <a:r>
              <a:rPr lang="en-US" altLang="zh-TW" u="sng" dirty="0" smtClean="0">
                <a:solidFill>
                  <a:srgbClr val="FF0000"/>
                </a:solidFill>
              </a:rPr>
              <a:t>crunch</a:t>
            </a:r>
          </a:p>
          <a:p>
            <a:pPr marL="0" indent="0">
              <a:buNone/>
            </a:pPr>
            <a:r>
              <a:rPr lang="en-US" altLang="zh-TW" dirty="0" smtClean="0"/>
              <a:t>2. </a:t>
            </a:r>
            <a:r>
              <a:rPr lang="en-US" altLang="zh-TW" b="1" dirty="0" smtClean="0"/>
              <a:t>upscale </a:t>
            </a:r>
            <a:r>
              <a:rPr lang="en-US" altLang="zh-TW" dirty="0" smtClean="0"/>
              <a:t>(adj.) </a:t>
            </a:r>
            <a:r>
              <a:rPr lang="en-US" altLang="zh-TW" b="1" dirty="0" smtClean="0"/>
              <a:t>L5</a:t>
            </a:r>
            <a:r>
              <a:rPr lang="en-US" altLang="zh-TW" dirty="0" smtClean="0"/>
              <a:t>  - upmarket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    e.g</a:t>
            </a:r>
            <a:r>
              <a:rPr lang="en-US" altLang="zh-TW" dirty="0" smtClean="0"/>
              <a:t>. an </a:t>
            </a:r>
            <a:r>
              <a:rPr lang="en-US" altLang="zh-TW" u="sng" dirty="0" smtClean="0">
                <a:solidFill>
                  <a:srgbClr val="FF0000"/>
                </a:solidFill>
              </a:rPr>
              <a:t>upscale </a:t>
            </a:r>
            <a:r>
              <a:rPr lang="en-US" altLang="zh-TW" dirty="0" smtClean="0"/>
              <a:t>restaurant</a:t>
            </a:r>
            <a:endParaRPr lang="en-US" altLang="zh-TW" u="sng" dirty="0" smtClean="0"/>
          </a:p>
          <a:p>
            <a:pPr marL="0" indent="0">
              <a:buNone/>
            </a:pPr>
            <a:r>
              <a:rPr lang="en-US" altLang="zh-TW" dirty="0" smtClean="0"/>
              <a:t>3. </a:t>
            </a:r>
            <a:r>
              <a:rPr lang="en-US" altLang="zh-TW" b="1" dirty="0" smtClean="0"/>
              <a:t>cramped</a:t>
            </a:r>
            <a:r>
              <a:rPr lang="en-US" altLang="zh-TW" dirty="0" smtClean="0"/>
              <a:t> (adj.) </a:t>
            </a:r>
            <a:r>
              <a:rPr lang="en-US" altLang="zh-TW" b="1" dirty="0" smtClean="0"/>
              <a:t>L59</a:t>
            </a:r>
            <a:r>
              <a:rPr lang="en-US" altLang="zh-TW" dirty="0" smtClean="0"/>
              <a:t> - crowded</a:t>
            </a:r>
          </a:p>
          <a:p>
            <a:pPr marL="0" indent="0">
              <a:buNone/>
            </a:pPr>
            <a:r>
              <a:rPr lang="en-US" altLang="zh-TW" dirty="0" smtClean="0"/>
              <a:t>    e.g. working </a:t>
            </a:r>
            <a:r>
              <a:rPr lang="en-US" altLang="zh-TW" u="sng" dirty="0" smtClean="0">
                <a:solidFill>
                  <a:srgbClr val="FF0000"/>
                </a:solidFill>
              </a:rPr>
              <a:t>cramped</a:t>
            </a:r>
            <a:r>
              <a:rPr lang="en-US" altLang="zh-TW" dirty="0" smtClean="0"/>
              <a:t> conditions</a:t>
            </a:r>
          </a:p>
          <a:p>
            <a:pPr marL="0" indent="0">
              <a:buNone/>
            </a:pPr>
            <a:r>
              <a:rPr lang="en-US" altLang="zh-TW" dirty="0" smtClean="0"/>
              <a:t>4. </a:t>
            </a:r>
            <a:r>
              <a:rPr lang="en-US" altLang="zh-TW" b="1" dirty="0" err="1" smtClean="0"/>
              <a:t>marginalised</a:t>
            </a:r>
            <a:r>
              <a:rPr lang="en-US" altLang="zh-TW" dirty="0" smtClean="0"/>
              <a:t> (p.p.) </a:t>
            </a:r>
            <a:r>
              <a:rPr lang="en-US" altLang="zh-TW" b="1" dirty="0" smtClean="0"/>
              <a:t>L68</a:t>
            </a:r>
            <a:r>
              <a:rPr lang="en-US" altLang="zh-TW" dirty="0" smtClean="0"/>
              <a:t> -  made less important</a:t>
            </a:r>
          </a:p>
          <a:p>
            <a:pPr marL="0" indent="0">
              <a:buNone/>
            </a:pPr>
            <a:r>
              <a:rPr lang="en-US" altLang="zh-TW" dirty="0" smtClean="0"/>
              <a:t>    e.g. Cantonese has been </a:t>
            </a:r>
            <a:r>
              <a:rPr lang="en-US" altLang="zh-TW" u="sng" dirty="0" smtClean="0">
                <a:solidFill>
                  <a:srgbClr val="FF0000"/>
                </a:solidFill>
              </a:rPr>
              <a:t>marginalized</a:t>
            </a:r>
          </a:p>
          <a:p>
            <a:pPr marL="0" indent="0">
              <a:buNone/>
            </a:pPr>
            <a:r>
              <a:rPr lang="en-US" altLang="zh-TW" dirty="0" smtClean="0"/>
              <a:t>5. </a:t>
            </a:r>
            <a:r>
              <a:rPr lang="en-US" altLang="zh-TW" b="1" dirty="0" smtClean="0"/>
              <a:t>slim </a:t>
            </a:r>
            <a:r>
              <a:rPr lang="en-US" altLang="zh-TW" dirty="0" smtClean="0"/>
              <a:t> (adj.) </a:t>
            </a:r>
            <a:r>
              <a:rPr lang="en-US" altLang="zh-TW" b="1" dirty="0" smtClean="0"/>
              <a:t>L74</a:t>
            </a:r>
            <a:r>
              <a:rPr lang="en-US" altLang="zh-TW" dirty="0" smtClean="0"/>
              <a:t> – small</a:t>
            </a:r>
          </a:p>
          <a:p>
            <a:pPr marL="0" indent="0">
              <a:buNone/>
            </a:pPr>
            <a:r>
              <a:rPr lang="en-US" altLang="zh-TW" dirty="0" smtClean="0"/>
              <a:t>    e.g. a </a:t>
            </a:r>
            <a:r>
              <a:rPr lang="en-US" altLang="zh-TW" u="sng" dirty="0" smtClean="0">
                <a:solidFill>
                  <a:srgbClr val="FF0000"/>
                </a:solidFill>
              </a:rPr>
              <a:t>slim</a:t>
            </a:r>
            <a:r>
              <a:rPr lang="en-US" altLang="zh-TW" dirty="0" smtClean="0"/>
              <a:t> chance of success</a:t>
            </a:r>
            <a:endParaRPr lang="zh-TW" altLang="en-U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C. </a:t>
            </a:r>
            <a:r>
              <a:rPr lang="en-US" altLang="zh-TW" u="sng" dirty="0" smtClean="0"/>
              <a:t>Useful expressions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 smtClean="0"/>
              <a:t>1. </a:t>
            </a:r>
            <a:r>
              <a:rPr lang="en-US" altLang="zh-TW" sz="3200" b="1" dirty="0" smtClean="0"/>
              <a:t>…</a:t>
            </a:r>
            <a:r>
              <a:rPr lang="en-US" altLang="zh-TW" sz="3200" dirty="0" smtClean="0"/>
              <a:t> </a:t>
            </a:r>
            <a:r>
              <a:rPr lang="en-US" altLang="zh-TW" sz="3200" b="1" dirty="0" smtClean="0"/>
              <a:t>catch on  ...</a:t>
            </a:r>
            <a:r>
              <a:rPr lang="en-US" altLang="zh-TW" sz="3200" dirty="0" smtClean="0"/>
              <a:t>  </a:t>
            </a:r>
            <a:r>
              <a:rPr lang="en-US" altLang="zh-TW" sz="3200" b="1" dirty="0" smtClean="0"/>
              <a:t>L13</a:t>
            </a:r>
          </a:p>
          <a:p>
            <a:pPr marL="0" indent="0">
              <a:buNone/>
            </a:pPr>
            <a:r>
              <a:rPr lang="en-US" altLang="zh-TW" sz="3200" dirty="0" smtClean="0"/>
              <a:t>e.g. Household robots will </a:t>
            </a:r>
            <a:r>
              <a:rPr lang="en-US" altLang="zh-TW" sz="3200" u="sng" dirty="0" smtClean="0">
                <a:solidFill>
                  <a:srgbClr val="FF0000"/>
                </a:solidFill>
              </a:rPr>
              <a:t>catch on</a:t>
            </a:r>
            <a:r>
              <a:rPr lang="en-US" altLang="zh-TW" sz="3200" dirty="0" smtClean="0">
                <a:solidFill>
                  <a:srgbClr val="FF0000"/>
                </a:solidFill>
              </a:rPr>
              <a:t> </a:t>
            </a:r>
            <a:r>
              <a:rPr lang="en-US" altLang="zh-TW" sz="3200" dirty="0" smtClean="0"/>
              <a:t>in ageing societies</a:t>
            </a:r>
            <a:r>
              <a:rPr lang="en-US" altLang="zh-TW" sz="3200" b="1" i="1" dirty="0" smtClean="0"/>
              <a:t>.</a:t>
            </a:r>
          </a:p>
          <a:p>
            <a:pPr marL="0" indent="0">
              <a:buNone/>
            </a:pPr>
            <a:endParaRPr lang="en-US" altLang="zh-TW" sz="3200" b="1" i="1" dirty="0" smtClean="0"/>
          </a:p>
          <a:p>
            <a:pPr marL="0" indent="0">
              <a:buNone/>
            </a:pPr>
            <a:r>
              <a:rPr lang="en-US" altLang="zh-TW" sz="3200" dirty="0" smtClean="0"/>
              <a:t>2. … </a:t>
            </a:r>
            <a:r>
              <a:rPr lang="en-US" altLang="zh-TW" sz="3200" b="1" dirty="0" smtClean="0"/>
              <a:t>in line with </a:t>
            </a:r>
            <a:r>
              <a:rPr lang="en-US" altLang="zh-TW" sz="3200" dirty="0" smtClean="0"/>
              <a:t>… </a:t>
            </a:r>
            <a:r>
              <a:rPr lang="en-US" altLang="zh-TW" sz="3200" b="1" dirty="0" smtClean="0"/>
              <a:t>L82</a:t>
            </a:r>
          </a:p>
          <a:p>
            <a:pPr marL="0" indent="0">
              <a:buNone/>
            </a:pPr>
            <a:r>
              <a:rPr lang="en-US" altLang="zh-TW" sz="3200" dirty="0" smtClean="0"/>
              <a:t>e.g. </a:t>
            </a:r>
            <a:r>
              <a:rPr lang="en-US" altLang="zh-TW" sz="3200" dirty="0" smtClean="0"/>
              <a:t>The DSE </a:t>
            </a:r>
            <a:r>
              <a:rPr lang="en-US" altLang="zh-TW" sz="3200" dirty="0" smtClean="0"/>
              <a:t>exam</a:t>
            </a:r>
            <a:r>
              <a:rPr lang="en-US" altLang="zh-TW" sz="3200" dirty="0" smtClean="0"/>
              <a:t> </a:t>
            </a:r>
            <a:r>
              <a:rPr lang="en-US" altLang="zh-TW" sz="3200" dirty="0" smtClean="0"/>
              <a:t>results are </a:t>
            </a:r>
            <a:r>
              <a:rPr lang="en-US" altLang="zh-TW" sz="3200" u="sng" dirty="0" smtClean="0">
                <a:solidFill>
                  <a:srgbClr val="FF0000"/>
                </a:solidFill>
              </a:rPr>
              <a:t>in line with </a:t>
            </a:r>
            <a:r>
              <a:rPr lang="en-US" altLang="zh-TW" sz="3200" dirty="0" smtClean="0"/>
              <a:t>the </a:t>
            </a:r>
            <a:r>
              <a:rPr lang="en-US" altLang="zh-TW" sz="3200" dirty="0" smtClean="0"/>
              <a:t>teachers’ </a:t>
            </a:r>
            <a:r>
              <a:rPr lang="en-US" altLang="zh-TW" sz="3200" dirty="0" smtClean="0"/>
              <a:t>expectations</a:t>
            </a:r>
            <a:r>
              <a:rPr lang="en-US" altLang="zh-TW" sz="3200" b="1" i="1" dirty="0" smtClean="0"/>
              <a:t>.</a:t>
            </a:r>
            <a:endParaRPr lang="en-US" altLang="zh-TW" sz="3200" b="1" i="1" dirty="0"/>
          </a:p>
          <a:p>
            <a:pPr marL="0" indent="0">
              <a:buNone/>
            </a:pPr>
            <a:endParaRPr lang="zh-TW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D. </a:t>
            </a:r>
            <a:r>
              <a:rPr lang="en-US" altLang="zh-TW" u="sng" dirty="0" smtClean="0"/>
              <a:t>IP Question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204864"/>
            <a:ext cx="8568952" cy="40324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TW" sz="4000" b="1" dirty="0" smtClean="0"/>
              <a:t>Would you prefer ‘co-living’? Why?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200" dirty="0" smtClean="0"/>
              <a:t>Preparation: 2 mins. (note taking)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200" dirty="0" smtClean="0"/>
              <a:t>Discussion: 2 mins. (pair work)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200" dirty="0" smtClean="0"/>
              <a:t>Presentation: 1 min. (individual)</a:t>
            </a:r>
          </a:p>
          <a:p>
            <a:pPr marL="0" indent="0" algn="just">
              <a:buNone/>
            </a:pPr>
            <a:r>
              <a:rPr lang="en-US" altLang="zh-TW" sz="3200" dirty="0" smtClean="0"/>
              <a:t>Presenters: </a:t>
            </a:r>
            <a:r>
              <a:rPr lang="en-US" altLang="zh-TW" sz="3200" smtClean="0"/>
              <a:t>6C </a:t>
            </a:r>
            <a:r>
              <a:rPr lang="en-US" altLang="zh-TW" sz="3200" smtClean="0"/>
              <a:t>(</a:t>
            </a:r>
            <a:r>
              <a:rPr lang="en-US" altLang="zh-TW" sz="3200" smtClean="0"/>
              <a:t>21</a:t>
            </a:r>
            <a:r>
              <a:rPr lang="en-US" altLang="zh-TW" sz="3200" smtClean="0"/>
              <a:t>), </a:t>
            </a:r>
            <a:r>
              <a:rPr lang="en-US" altLang="zh-TW" sz="3200" smtClean="0"/>
              <a:t>6D </a:t>
            </a:r>
            <a:r>
              <a:rPr lang="en-US" altLang="zh-TW" sz="3200" smtClean="0"/>
              <a:t>(</a:t>
            </a:r>
            <a:r>
              <a:rPr lang="en-US" altLang="zh-TW" sz="3200" smtClean="0"/>
              <a:t>21</a:t>
            </a:r>
            <a:r>
              <a:rPr lang="en-US" altLang="zh-TW" sz="3200" smtClean="0"/>
              <a:t>)</a:t>
            </a:r>
            <a:endParaRPr lang="en-US" altLang="zh-TW" sz="3200" dirty="0" smtClean="0"/>
          </a:p>
          <a:p>
            <a:pPr marL="0" indent="0" algn="just">
              <a:buNone/>
            </a:pPr>
            <a:endParaRPr lang="en-US" altLang="zh-TW" sz="4400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653</TotalTime>
  <Words>212</Words>
  <Application>Microsoft Office PowerPoint</Application>
  <PresentationFormat>如螢幕大小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微軟正黑體</vt:lpstr>
      <vt:lpstr>新細明體</vt:lpstr>
      <vt:lpstr>Calibri</vt:lpstr>
      <vt:lpstr>Constantia</vt:lpstr>
      <vt:lpstr>Wingdings</vt:lpstr>
      <vt:lpstr>Wingdings 2</vt:lpstr>
      <vt:lpstr>Flow</vt:lpstr>
      <vt:lpstr>English Morning Reading</vt:lpstr>
      <vt:lpstr>B. Vocabulary</vt:lpstr>
      <vt:lpstr>C. Useful expressions</vt:lpstr>
      <vt:lpstr>D. IP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Morning Reading</dc:title>
  <dc:creator>Kit Ling Wong</dc:creator>
  <cp:lastModifiedBy>user</cp:lastModifiedBy>
  <cp:revision>68</cp:revision>
  <dcterms:created xsi:type="dcterms:W3CDTF">2016-09-04T23:31:33Z</dcterms:created>
  <dcterms:modified xsi:type="dcterms:W3CDTF">2017-10-20T00:24:14Z</dcterms:modified>
</cp:coreProperties>
</file>