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5" r:id="rId5"/>
    <p:sldId id="264" r:id="rId6"/>
    <p:sldId id="268" r:id="rId7"/>
    <p:sldId id="266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5E2B-1023-410C-A4D8-53FD785C4B3F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1AA2-9DA2-4E82-827F-B4F3FC9309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547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5802-1871-48D5-8E38-A2B7589F427F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6DD-2F17-459C-9165-FF871D743A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98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6DD-2F17-459C-9165-FF871D743A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38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zht/%E8%A9%9E%E5%85%B8/%E8%8B%B1%E8%AA%9E/cou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83718"/>
            <a:ext cx="5040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17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October, 2017 (A1)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session: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October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2017 (Day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English Morning Reading: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Lam offers trade-off</a:t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to cut cost of housing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2931790"/>
            <a:ext cx="486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6C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6D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1131591"/>
            <a:ext cx="8795320" cy="3672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800" b="1" dirty="0" smtClean="0"/>
              <a:t> trade-off (n) [headline] – give-&amp;-take, balance</a:t>
            </a:r>
          </a:p>
          <a:p>
            <a:pPr lvl="1"/>
            <a:r>
              <a:rPr lang="en-US" altLang="zh-TW" sz="2400" b="1" dirty="0" smtClean="0"/>
              <a:t>E.g. lack of space is 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trade-off</a:t>
            </a:r>
            <a:r>
              <a:rPr lang="en-US" altLang="zh-TW" sz="2400" b="1" dirty="0" smtClean="0"/>
              <a:t> for a sporty design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2800" b="1" dirty="0" smtClean="0"/>
              <a:t>reclaim (v) [L8] – make land 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reclaim</a:t>
            </a:r>
            <a:r>
              <a:rPr lang="en-US" altLang="zh-TW" sz="2400" b="1" dirty="0" smtClean="0"/>
              <a:t> land</a:t>
            </a:r>
            <a:endParaRPr lang="en-US" altLang="zh-TW" sz="2400" b="1" dirty="0" smtClean="0">
              <a:hlinkClick r:id="rId2" tooltip="court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consensus (n) [L29] – a general agreement</a:t>
            </a:r>
          </a:p>
          <a:p>
            <a:pPr lvl="1"/>
            <a:r>
              <a:rPr lang="en-US" altLang="zh-TW" sz="2400" b="1" dirty="0" smtClean="0"/>
              <a:t>E.g. reach 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consensus</a:t>
            </a:r>
            <a:r>
              <a:rPr lang="en-US" altLang="zh-TW" sz="2400" b="1" dirty="0" smtClean="0"/>
              <a:t> about (something)</a:t>
            </a:r>
            <a:endParaRPr lang="en-US" altLang="zh-TW" sz="2400" b="1" dirty="0" smtClean="0">
              <a:hlinkClick r:id="rId2" tooltip="court"/>
            </a:endParaRPr>
          </a:p>
          <a:p>
            <a:pPr marL="342900" indent="-342900"/>
            <a:endParaRPr lang="en-US" altLang="zh-TW" sz="2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085850" lvl="1" indent="-342900"/>
            <a:endParaRPr lang="en-US" altLang="zh-TW" sz="18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0" y="1131591"/>
            <a:ext cx="9144000" cy="36724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contentious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[L33] – causing disagreement</a:t>
            </a:r>
            <a:endParaRPr lang="en-US" altLang="zh-TW" sz="1800" b="1" dirty="0" smtClean="0"/>
          </a:p>
          <a:p>
            <a:pPr lvl="1"/>
            <a:r>
              <a:rPr lang="en-US" altLang="zh-TW" sz="2400" b="1" dirty="0" smtClean="0"/>
              <a:t>E.g. 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contentious</a:t>
            </a:r>
            <a:r>
              <a:rPr lang="en-US" altLang="zh-TW" sz="2400" b="1" dirty="0" smtClean="0"/>
              <a:t> issue (= controversial)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2800" b="1" dirty="0" smtClean="0"/>
              <a:t>adamant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[L34] – determined, firm</a:t>
            </a:r>
          </a:p>
          <a:p>
            <a:pPr lvl="1"/>
            <a:r>
              <a:rPr lang="en-US" altLang="zh-TW" sz="2400" b="1" dirty="0" smtClean="0"/>
              <a:t>E.g. she is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adamant</a:t>
            </a:r>
            <a:r>
              <a:rPr lang="en-US" altLang="zh-TW" sz="2400" b="1" dirty="0" smtClean="0"/>
              <a:t> that she is not going to resign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800" b="1" dirty="0" smtClean="0">
              <a:solidFill>
                <a:schemeClr val="tx1"/>
              </a:solidFill>
              <a:latin typeface="+mn-lt"/>
              <a:cs typeface="+mn-cs"/>
              <a:hlinkClick r:id="rId3" tooltip="court"/>
            </a:endParaRPr>
          </a:p>
          <a:p>
            <a:pPr marL="342900" indent="-342900"/>
            <a:endParaRPr lang="en-US" altLang="zh-TW" sz="4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275607"/>
            <a:ext cx="87849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…at the expense of …[L31]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If you do one thing at the expense of another,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doing the first thing harms the second thing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He had no need to protect their reputation 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at the expense of </a:t>
            </a:r>
            <a:r>
              <a:rPr lang="en-US" altLang="zh-TW" sz="2400" b="1" dirty="0" smtClean="0"/>
              <a:t>his own</a:t>
            </a:r>
            <a:r>
              <a:rPr lang="en-US" altLang="zh-TW" sz="2400" i="1" dirty="0" smtClean="0"/>
              <a:t>.</a:t>
            </a:r>
            <a:endParaRPr lang="en-US" altLang="zh-TW" sz="2400" b="1" dirty="0" smtClean="0"/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2705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…the lesser of the two evils…[L49]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the less unpleasant of two choices, neither of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which is good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But allowing a criminal to go free is 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perhaps 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the lesser of two evils</a:t>
            </a:r>
            <a:r>
              <a:rPr lang="en-US" altLang="zh-TW" sz="2400" b="1" dirty="0" smtClean="0"/>
              <a:t> if the 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alternative is imprisoning an innocent person.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D. IP 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03599"/>
            <a:ext cx="8496944" cy="3600400"/>
          </a:xfrm>
        </p:spPr>
        <p:txBody>
          <a:bodyPr/>
          <a:lstStyle/>
          <a:p>
            <a:r>
              <a:rPr lang="en-US" altLang="zh-TW" sz="2800" b="1" dirty="0" smtClean="0"/>
              <a:t>How could the government help to make Hong Kong’s sky-high home prices more affordable? Please explain. 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Presenters: 6A </a:t>
            </a:r>
            <a:r>
              <a:rPr lang="en-US" altLang="zh-TW" sz="2800" smtClean="0"/>
              <a:t>( 13  ), 6B ( 10 </a:t>
            </a:r>
            <a:r>
              <a:rPr lang="en-US" altLang="zh-TW" sz="2800" dirty="0" smtClean="0"/>
              <a:t>)</a:t>
            </a:r>
            <a:endParaRPr lang="en-US" altLang="zh-TW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242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Slide 1</vt:lpstr>
      <vt:lpstr> B. Vocabulary</vt:lpstr>
      <vt:lpstr> B. Vocabulary</vt:lpstr>
      <vt:lpstr> C. Useful expressions</vt:lpstr>
      <vt:lpstr> C. Useful expressions</vt:lpstr>
      <vt:lpstr> D. IP Question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clarencenam</cp:lastModifiedBy>
  <cp:revision>112</cp:revision>
  <dcterms:created xsi:type="dcterms:W3CDTF">2014-04-01T16:27:38Z</dcterms:created>
  <dcterms:modified xsi:type="dcterms:W3CDTF">2017-10-19T08:45:18Z</dcterms:modified>
</cp:coreProperties>
</file>