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49" d="100"/>
          <a:sy n="49" d="100"/>
        </p:scale>
        <p:origin x="-129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2017/10/11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2017/10/11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280831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altLang="zh-TW" sz="4100" dirty="0" smtClean="0"/>
              <a:t>Work till you drop: a dangerous culture in Hong Kong (SCMP 10/10/2017 C2)</a:t>
            </a:r>
          </a:p>
          <a:p>
            <a:pPr algn="l"/>
            <a:endParaRPr lang="en-US" altLang="zh-TW" dirty="0" smtClean="0"/>
          </a:p>
          <a:p>
            <a:pPr algn="l"/>
            <a:r>
              <a:rPr lang="en-US" altLang="zh-TW" sz="3000" dirty="0" smtClean="0"/>
              <a:t>Date of session: 11</a:t>
            </a:r>
            <a:r>
              <a:rPr lang="en-US" altLang="zh-TW" sz="3000" baseline="30000" dirty="0" smtClean="0"/>
              <a:t>th</a:t>
            </a:r>
            <a:r>
              <a:rPr lang="en-US" altLang="zh-TW" sz="3000" dirty="0" smtClean="0"/>
              <a:t> October, 2017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(Day 4)</a:t>
            </a:r>
          </a:p>
          <a:p>
            <a:pPr algn="l"/>
            <a:r>
              <a:rPr lang="en-US" altLang="zh-TW" sz="3000" dirty="0" smtClean="0"/>
              <a:t>Classes: 6C+ 6D</a:t>
            </a:r>
          </a:p>
          <a:p>
            <a:pPr algn="l"/>
            <a:r>
              <a:rPr lang="en-US" altLang="zh-TW" sz="3000" dirty="0" smtClean="0"/>
              <a:t>Teacher-in-charge: Mr. </a:t>
            </a:r>
            <a:r>
              <a:rPr lang="en-US" altLang="zh-TW" sz="3000" dirty="0" err="1" smtClean="0"/>
              <a:t>Tse</a:t>
            </a:r>
            <a:endParaRPr lang="en-US" altLang="zh-TW" sz="30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</a:t>
            </a:r>
            <a:r>
              <a:rPr lang="en-US" altLang="zh-TW" u="sng" dirty="0" smtClean="0"/>
              <a:t>Vocabulary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661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exhaustion</a:t>
            </a:r>
            <a:r>
              <a:rPr lang="en-US" altLang="zh-TW" dirty="0" smtClean="0"/>
              <a:t> </a:t>
            </a:r>
            <a:r>
              <a:rPr lang="en-US" altLang="zh-TW" b="1" dirty="0" smtClean="0"/>
              <a:t>L3 / fatigue L49 </a:t>
            </a:r>
            <a:r>
              <a:rPr lang="en-US" altLang="zh-TW" dirty="0" smtClean="0"/>
              <a:t>(n.) – being very tired</a:t>
            </a:r>
          </a:p>
          <a:p>
            <a:pPr marL="0" indent="0">
              <a:buNone/>
            </a:pPr>
            <a:r>
              <a:rPr lang="en-US" altLang="zh-TW" dirty="0" smtClean="0"/>
              <a:t>    e.g. physical/mental </a:t>
            </a:r>
            <a:r>
              <a:rPr lang="en-US" altLang="zh-TW" u="sng" dirty="0" smtClean="0">
                <a:solidFill>
                  <a:srgbClr val="FF0000"/>
                </a:solidFill>
              </a:rPr>
              <a:t>exhaustion</a:t>
            </a:r>
            <a:r>
              <a:rPr lang="en-US" altLang="zh-TW" dirty="0" smtClean="0"/>
              <a:t>/</a:t>
            </a:r>
            <a:r>
              <a:rPr lang="en-US" altLang="zh-TW" u="sng" dirty="0" smtClean="0">
                <a:solidFill>
                  <a:srgbClr val="FF0000"/>
                </a:solidFill>
              </a:rPr>
              <a:t>fatigue</a:t>
            </a:r>
          </a:p>
          <a:p>
            <a:pPr marL="0" indent="0">
              <a:buNone/>
            </a:pPr>
            <a:r>
              <a:rPr lang="en-US" altLang="zh-TW" dirty="0" smtClean="0"/>
              <a:t>2. </a:t>
            </a:r>
            <a:r>
              <a:rPr lang="en-US" altLang="zh-TW" b="1" dirty="0"/>
              <a:t>r</a:t>
            </a:r>
            <a:r>
              <a:rPr lang="en-US" altLang="zh-TW" b="1" dirty="0" smtClean="0"/>
              <a:t>esonate with </a:t>
            </a:r>
            <a:r>
              <a:rPr lang="en-US" altLang="zh-TW" dirty="0" smtClean="0"/>
              <a:t>(</a:t>
            </a:r>
            <a:r>
              <a:rPr lang="en-US" altLang="zh-TW" dirty="0"/>
              <a:t>v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L5</a:t>
            </a:r>
            <a:r>
              <a:rPr lang="en-US" altLang="zh-TW" dirty="0" smtClean="0"/>
              <a:t>  - remind </a:t>
            </a:r>
            <a:r>
              <a:rPr lang="en-US" altLang="zh-TW" dirty="0" err="1" smtClean="0"/>
              <a:t>sb</a:t>
            </a:r>
            <a:r>
              <a:rPr lang="en-US" altLang="zh-TW" dirty="0" smtClean="0"/>
              <a:t> of </a:t>
            </a:r>
            <a:r>
              <a:rPr lang="en-US" altLang="zh-TW" dirty="0" err="1" smtClean="0"/>
              <a:t>sth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resonate with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the voters</a:t>
            </a:r>
            <a:endParaRPr lang="en-US" altLang="zh-TW" u="sng" dirty="0" smtClean="0"/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/>
              <a:t>d</a:t>
            </a:r>
            <a:r>
              <a:rPr lang="en-US" altLang="zh-TW" b="1" dirty="0" smtClean="0"/>
              <a:t>iminish</a:t>
            </a:r>
            <a:r>
              <a:rPr lang="en-US" altLang="zh-TW" dirty="0" smtClean="0"/>
              <a:t> (v.) </a:t>
            </a:r>
            <a:r>
              <a:rPr lang="en-US" altLang="zh-TW" b="1" dirty="0" smtClean="0"/>
              <a:t>L47</a:t>
            </a:r>
            <a:r>
              <a:rPr lang="en-US" altLang="zh-TW" dirty="0" smtClean="0"/>
              <a:t> - decrease</a:t>
            </a:r>
          </a:p>
          <a:p>
            <a:pPr marL="0" indent="0">
              <a:buNone/>
            </a:pPr>
            <a:r>
              <a:rPr lang="en-US" altLang="zh-TW" dirty="0" smtClean="0"/>
              <a:t>    e.g. has </a:t>
            </a:r>
            <a:r>
              <a:rPr lang="en-US" altLang="zh-TW" u="sng" dirty="0" smtClean="0">
                <a:solidFill>
                  <a:srgbClr val="FF0000"/>
                </a:solidFill>
              </a:rPr>
              <a:t>diminished</a:t>
            </a:r>
            <a:r>
              <a:rPr lang="en-US" altLang="zh-TW" dirty="0" smtClean="0"/>
              <a:t> with time</a:t>
            </a:r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smtClean="0"/>
              <a:t>bewildering</a:t>
            </a:r>
            <a:r>
              <a:rPr lang="en-US" altLang="zh-TW" dirty="0" smtClean="0"/>
              <a:t> (adj.) </a:t>
            </a:r>
            <a:r>
              <a:rPr lang="en-US" altLang="zh-TW" b="1" dirty="0" smtClean="0"/>
              <a:t>L94</a:t>
            </a:r>
            <a:r>
              <a:rPr lang="en-US" altLang="zh-TW" dirty="0" smtClean="0"/>
              <a:t> -  confusing</a:t>
            </a:r>
          </a:p>
          <a:p>
            <a:pPr marL="0" indent="0">
              <a:buNone/>
            </a:pPr>
            <a:r>
              <a:rPr lang="en-US" altLang="zh-TW" dirty="0" smtClean="0"/>
              <a:t>    e.g. a </a:t>
            </a:r>
            <a:r>
              <a:rPr lang="en-US" altLang="zh-TW" u="sng" dirty="0" smtClean="0">
                <a:solidFill>
                  <a:srgbClr val="FF0000"/>
                </a:solidFill>
              </a:rPr>
              <a:t>bewildering</a:t>
            </a:r>
            <a:r>
              <a:rPr lang="en-US" altLang="zh-TW" dirty="0" smtClean="0"/>
              <a:t> range of courses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/>
              <a:t>t</a:t>
            </a:r>
            <a:r>
              <a:rPr lang="en-US" altLang="zh-TW" b="1" dirty="0" smtClean="0"/>
              <a:t>oil </a:t>
            </a:r>
            <a:r>
              <a:rPr lang="en-US" altLang="zh-TW" dirty="0" smtClean="0"/>
              <a:t> (v.) </a:t>
            </a:r>
            <a:r>
              <a:rPr lang="en-US" altLang="zh-TW" b="1" dirty="0" smtClean="0"/>
              <a:t>L101</a:t>
            </a:r>
            <a:r>
              <a:rPr lang="en-US" altLang="zh-TW" dirty="0" smtClean="0"/>
              <a:t> – work very hard (for long hours)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toil</a:t>
            </a:r>
            <a:r>
              <a:rPr lang="en-US" altLang="zh-TW" dirty="0" smtClean="0"/>
              <a:t> in the heat</a:t>
            </a:r>
            <a:endParaRPr lang="zh-TW" alt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C. </a:t>
            </a:r>
            <a:r>
              <a:rPr lang="en-US" altLang="zh-TW" u="sng" dirty="0" smtClean="0"/>
              <a:t>Useful expressions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 </a:t>
            </a:r>
            <a:r>
              <a:rPr lang="en-US" altLang="zh-TW" sz="3200" b="1" dirty="0" smtClean="0"/>
              <a:t>…</a:t>
            </a:r>
            <a:r>
              <a:rPr lang="en-US" altLang="zh-TW" sz="3200" dirty="0" smtClean="0"/>
              <a:t> </a:t>
            </a:r>
            <a:r>
              <a:rPr lang="en-US" altLang="zh-TW" sz="3200" b="1" dirty="0" smtClean="0"/>
              <a:t>are no strangers to  ...</a:t>
            </a:r>
            <a:r>
              <a:rPr lang="en-US" altLang="zh-TW" sz="3200" dirty="0" smtClean="0"/>
              <a:t>  </a:t>
            </a:r>
            <a:r>
              <a:rPr lang="en-US" altLang="zh-TW" sz="3200" b="1" dirty="0" smtClean="0"/>
              <a:t>L7-8</a:t>
            </a:r>
          </a:p>
          <a:p>
            <a:pPr marL="0" indent="0">
              <a:buNone/>
            </a:pPr>
            <a:r>
              <a:rPr lang="en-US" altLang="zh-TW" sz="3200" dirty="0" smtClean="0"/>
              <a:t>e.g. Hong Kong students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are no strangers to </a:t>
            </a:r>
            <a:r>
              <a:rPr lang="en-US" altLang="zh-TW" sz="3200" dirty="0" smtClean="0"/>
              <a:t>attending tutorial schools</a:t>
            </a:r>
            <a:r>
              <a:rPr lang="en-US" altLang="zh-TW" sz="3200" b="1" i="1" dirty="0" smtClean="0"/>
              <a:t>.</a:t>
            </a:r>
          </a:p>
          <a:p>
            <a:pPr marL="0" indent="0">
              <a:buNone/>
            </a:pPr>
            <a:endParaRPr lang="en-US" altLang="zh-TW" sz="3200" b="1" i="1" dirty="0" smtClean="0"/>
          </a:p>
          <a:p>
            <a:pPr marL="0" indent="0">
              <a:buNone/>
            </a:pPr>
            <a:r>
              <a:rPr lang="en-US" altLang="zh-TW" sz="3200" dirty="0" smtClean="0"/>
              <a:t>2.  </a:t>
            </a:r>
            <a:r>
              <a:rPr lang="en-US" altLang="zh-TW" sz="3200" b="1" dirty="0" smtClean="0"/>
              <a:t>… in terms of </a:t>
            </a:r>
            <a:r>
              <a:rPr lang="en-US" altLang="zh-TW" sz="3200" dirty="0" smtClean="0"/>
              <a:t>… </a:t>
            </a:r>
            <a:r>
              <a:rPr lang="en-US" altLang="zh-TW" sz="3200" b="1" dirty="0" smtClean="0"/>
              <a:t>L79</a:t>
            </a:r>
          </a:p>
          <a:p>
            <a:pPr marL="0" indent="0">
              <a:buNone/>
            </a:pPr>
            <a:r>
              <a:rPr lang="en-US" altLang="zh-TW" sz="3200" dirty="0" smtClean="0"/>
              <a:t>e.g. The speech is excellent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in terms of </a:t>
            </a:r>
            <a:r>
              <a:rPr lang="en-US" altLang="zh-TW" sz="3200" dirty="0" smtClean="0"/>
              <a:t>content</a:t>
            </a:r>
            <a:r>
              <a:rPr lang="en-US" altLang="zh-TW" sz="3200" b="1" i="1" dirty="0" smtClean="0"/>
              <a:t>.</a:t>
            </a:r>
            <a:endParaRPr lang="en-US" altLang="zh-TW" sz="3200" b="1" i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u="sng" dirty="0" smtClean="0"/>
              <a:t>IP Question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2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3600" b="1" dirty="0" smtClean="0"/>
              <a:t>Why do some people work overtime?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Presentation: 1 min. (individual)</a:t>
            </a:r>
          </a:p>
          <a:p>
            <a:pPr marL="0" indent="0" algn="just">
              <a:buNone/>
            </a:pPr>
            <a:r>
              <a:rPr lang="en-US" altLang="zh-TW" sz="3200" dirty="0" smtClean="0"/>
              <a:t>Presenters: 6C </a:t>
            </a:r>
            <a:r>
              <a:rPr lang="en-US" altLang="zh-TW" sz="3200" dirty="0" smtClean="0"/>
              <a:t>(</a:t>
            </a:r>
            <a:r>
              <a:rPr lang="en-US" altLang="zh-TW" sz="3200" dirty="0" smtClean="0"/>
              <a:t>11</a:t>
            </a:r>
            <a:r>
              <a:rPr lang="en-US" altLang="zh-TW" sz="3200" dirty="0" smtClean="0"/>
              <a:t>), </a:t>
            </a:r>
            <a:r>
              <a:rPr lang="en-US" altLang="zh-TW" sz="3200" dirty="0" smtClean="0"/>
              <a:t>6D </a:t>
            </a:r>
            <a:r>
              <a:rPr lang="en-US" altLang="zh-TW" sz="3200" dirty="0" smtClean="0"/>
              <a:t>(</a:t>
            </a:r>
            <a:r>
              <a:rPr lang="en-US" altLang="zh-TW" sz="3200" dirty="0" smtClean="0"/>
              <a:t>11</a:t>
            </a:r>
            <a:r>
              <a:rPr lang="en-US" altLang="zh-TW" sz="3200" dirty="0" smtClean="0"/>
              <a:t>)</a:t>
            </a:r>
            <a:endParaRPr lang="en-US" altLang="zh-TW" sz="3200" dirty="0" smtClean="0"/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482</TotalTime>
  <Words>231</Words>
  <Application>Microsoft Office PowerPoint</Application>
  <PresentationFormat>如螢幕大小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KF TSE</cp:lastModifiedBy>
  <cp:revision>58</cp:revision>
  <dcterms:created xsi:type="dcterms:W3CDTF">2016-09-04T23:31:33Z</dcterms:created>
  <dcterms:modified xsi:type="dcterms:W3CDTF">2017-10-11T00:38:26Z</dcterms:modified>
</cp:coreProperties>
</file>