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15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dictionary.cambridge.org/zht/%E8%A9%9E%E5%85%B8/%E8%8B%B1%E8%AA%9E/cour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z="3200" dirty="0" smtClean="0"/>
              <a:t>English Morning Reading: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4400" b="1" dirty="0" smtClean="0"/>
              <a:t>Call to simplify process for organ donations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Source: SCMP 3</a:t>
            </a:r>
            <a:r>
              <a:rPr lang="en-US" altLang="ko-KR" sz="20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rd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October, 2017 (Tuesday) (C3)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Date of session</a:t>
            </a:r>
            <a:r>
              <a:rPr lang="en-US" altLang="ko-KR" sz="20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zh-TW" sz="20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en-US" altLang="ko-KR" sz="2000" baseline="300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altLang="ko-KR" sz="20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October, 2017 (Day 2)</a:t>
            </a:r>
            <a:b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Classes: 6C + 6D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2367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B. Vocabulary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zh-TW" sz="2800" b="1" dirty="0" smtClean="0"/>
              <a:t>register (v) [L3] – put on record</a:t>
            </a:r>
          </a:p>
          <a:p>
            <a:pPr lvl="1"/>
            <a:r>
              <a:rPr lang="en-US" altLang="zh-TW" sz="2400" b="1" dirty="0" smtClean="0"/>
              <a:t>E.g. </a:t>
            </a:r>
            <a:r>
              <a:rPr lang="en-US" altLang="zh-TW" sz="2400" b="1" u="sng" dirty="0" smtClean="0">
                <a:solidFill>
                  <a:srgbClr val="FF0000"/>
                </a:solidFill>
              </a:rPr>
              <a:t>register</a:t>
            </a:r>
            <a:r>
              <a:rPr lang="en-US" altLang="zh-TW" sz="2400" b="1" dirty="0" smtClean="0"/>
              <a:t> for a new course</a:t>
            </a:r>
            <a:endParaRPr lang="en-US" altLang="zh-TW" sz="2400" b="1" u="sng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TW" sz="2800" b="1" dirty="0" smtClean="0"/>
              <a:t>advocacy (n) [L7] – calling for, pushing for</a:t>
            </a:r>
          </a:p>
          <a:p>
            <a:pPr lvl="1"/>
            <a:r>
              <a:rPr lang="en-US" altLang="zh-TW" sz="2400" b="1" dirty="0" smtClean="0"/>
              <a:t>E.g. an </a:t>
            </a:r>
            <a:r>
              <a:rPr lang="en-US" altLang="zh-TW" sz="2400" b="1" u="sng" dirty="0" smtClean="0">
                <a:solidFill>
                  <a:srgbClr val="FF0000"/>
                </a:solidFill>
              </a:rPr>
              <a:t>advocacy</a:t>
            </a:r>
            <a:r>
              <a:rPr lang="en-US" altLang="zh-TW" sz="2400" b="1" dirty="0" smtClean="0"/>
              <a:t> group/</a:t>
            </a:r>
            <a:r>
              <a:rPr lang="en-US" altLang="zh-TW" sz="2400" b="1" dirty="0" err="1" smtClean="0"/>
              <a:t>organisation</a:t>
            </a:r>
            <a:endParaRPr lang="en-US" altLang="zh-TW" sz="2400" b="1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en-US" altLang="zh-TW" sz="2800" b="1" dirty="0" smtClean="0"/>
              <a:t>accessible (</a:t>
            </a:r>
            <a:r>
              <a:rPr lang="en-US" altLang="zh-TW" sz="2800" b="1" dirty="0" err="1" smtClean="0"/>
              <a:t>adj</a:t>
            </a:r>
            <a:r>
              <a:rPr lang="en-US" altLang="zh-TW" sz="2800" b="1" dirty="0" smtClean="0"/>
              <a:t>) [L46] – reachable, obtainable</a:t>
            </a:r>
          </a:p>
          <a:p>
            <a:pPr lvl="1"/>
            <a:r>
              <a:rPr lang="en-US" altLang="zh-TW" sz="2400" b="1" dirty="0" smtClean="0"/>
              <a:t>E.g. make (</a:t>
            </a:r>
            <a:r>
              <a:rPr lang="en-US" altLang="zh-TW" sz="2400" b="1" dirty="0" err="1" smtClean="0"/>
              <a:t>sth</a:t>
            </a:r>
            <a:r>
              <a:rPr lang="en-US" altLang="zh-TW" sz="2400" b="1" dirty="0" smtClean="0"/>
              <a:t>) </a:t>
            </a:r>
            <a:r>
              <a:rPr lang="en-US" altLang="zh-TW" sz="2400" b="1" u="sng" dirty="0" smtClean="0">
                <a:solidFill>
                  <a:srgbClr val="FF0000"/>
                </a:solidFill>
              </a:rPr>
              <a:t>accessible</a:t>
            </a:r>
            <a:r>
              <a:rPr lang="en-US" altLang="zh-TW" sz="2400" b="1" dirty="0" smtClean="0"/>
              <a:t> to a wider public</a:t>
            </a:r>
            <a:endParaRPr lang="ko-KR" alt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B. Vocabulary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altLang="zh-TW" sz="2800" b="1" dirty="0" smtClean="0"/>
              <a:t>transplant (n) [L54] – transfer, reposition</a:t>
            </a:r>
          </a:p>
          <a:p>
            <a:pPr lvl="1"/>
            <a:r>
              <a:rPr lang="en-US" altLang="zh-TW" sz="2400" b="1" dirty="0" smtClean="0"/>
              <a:t>E.g. a heart </a:t>
            </a:r>
            <a:r>
              <a:rPr lang="en-US" altLang="zh-TW" sz="2400" b="1" u="sng" dirty="0" smtClean="0">
                <a:solidFill>
                  <a:srgbClr val="FF0000"/>
                </a:solidFill>
              </a:rPr>
              <a:t>transplant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altLang="zh-TW" sz="2800" b="1" dirty="0" smtClean="0"/>
              <a:t>deceased (</a:t>
            </a:r>
            <a:r>
              <a:rPr lang="en-US" altLang="zh-TW" sz="2800" b="1" dirty="0" err="1" smtClean="0"/>
              <a:t>adj</a:t>
            </a:r>
            <a:r>
              <a:rPr lang="en-US" altLang="zh-TW" sz="2800" b="1" dirty="0" smtClean="0"/>
              <a:t>) [L60] – recently dead</a:t>
            </a:r>
          </a:p>
          <a:p>
            <a:pPr lvl="1"/>
            <a:r>
              <a:rPr lang="en-US" altLang="zh-TW" sz="2400" b="1" dirty="0" smtClean="0"/>
              <a:t>E.g. the </a:t>
            </a:r>
            <a:r>
              <a:rPr lang="en-US" altLang="zh-TW" sz="2400" b="1" u="sng" dirty="0" smtClean="0">
                <a:solidFill>
                  <a:srgbClr val="FF0000"/>
                </a:solidFill>
              </a:rPr>
              <a:t>deceased</a:t>
            </a:r>
            <a:r>
              <a:rPr lang="en-US" altLang="zh-TW" sz="2400" b="1" dirty="0" smtClean="0"/>
              <a:t> man</a:t>
            </a:r>
            <a:endParaRPr lang="en-US" altLang="zh-TW" sz="2400" b="1" dirty="0" smtClean="0">
              <a:hlinkClick r:id="rId2" tooltip="cour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C. Useful expressions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9585" y="2556932"/>
            <a:ext cx="10532226" cy="3318936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zh-TW" sz="2800" b="1" dirty="0" smtClean="0"/>
              <a:t>account for (</a:t>
            </a:r>
            <a:r>
              <a:rPr lang="en-US" altLang="zh-TW" sz="2800" b="1" dirty="0" err="1" smtClean="0"/>
              <a:t>sth</a:t>
            </a:r>
            <a:r>
              <a:rPr lang="en-US" altLang="zh-TW" sz="2800" b="1" dirty="0" smtClean="0"/>
              <a:t>) [L29] (phrasal verb)</a:t>
            </a:r>
          </a:p>
          <a:p>
            <a:pPr marL="914400" lvl="1" indent="-457200"/>
            <a:r>
              <a:rPr lang="en-US" altLang="zh-TW" sz="2800" dirty="0" smtClean="0"/>
              <a:t>provide or serve as an explanation for</a:t>
            </a:r>
          </a:p>
          <a:p>
            <a:pPr marL="914400" lvl="1" indent="-457200"/>
            <a:r>
              <a:rPr lang="en-US" altLang="zh-TW" sz="2800" dirty="0" smtClean="0"/>
              <a:t>E.g. He was brought before the Board to </a:t>
            </a:r>
            <a:r>
              <a:rPr lang="en-US" altLang="zh-TW" sz="2800" b="1" u="sng" dirty="0" smtClean="0">
                <a:solidFill>
                  <a:srgbClr val="FF0000"/>
                </a:solidFill>
              </a:rPr>
              <a:t>account for</a:t>
            </a:r>
            <a:r>
              <a:rPr lang="en-US" altLang="zh-TW" sz="2800" dirty="0" smtClean="0"/>
              <a:t> his </a:t>
            </a:r>
            <a:r>
              <a:rPr lang="en-US" altLang="zh-TW" sz="2800" dirty="0" err="1" smtClean="0"/>
              <a:t>behaviour</a:t>
            </a:r>
            <a:r>
              <a:rPr lang="en-US" altLang="zh-TW" sz="28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3200" b="1" dirty="0" smtClean="0"/>
              <a:t>opt-out scheme [L63] (noun)</a:t>
            </a:r>
            <a:r>
              <a:rPr lang="en-US" altLang="zh-TW" sz="3200" dirty="0" smtClean="0"/>
              <a:t> </a:t>
            </a:r>
          </a:p>
          <a:p>
            <a:pPr marL="971550" lvl="1" indent="-514350"/>
            <a:r>
              <a:rPr lang="en-US" altLang="zh-TW" sz="2800" dirty="0" smtClean="0"/>
              <a:t>A situation of choosing not to participate in something</a:t>
            </a:r>
          </a:p>
          <a:p>
            <a:pPr marL="971550" lvl="1" indent="-514350"/>
            <a:r>
              <a:rPr lang="en-US" altLang="zh-TW" sz="2800" dirty="0" smtClean="0"/>
              <a:t>E.g. Since the </a:t>
            </a:r>
            <a:r>
              <a:rPr lang="en-US" altLang="zh-TW" sz="2800" b="1" u="sng" dirty="0" smtClean="0">
                <a:solidFill>
                  <a:srgbClr val="FF0000"/>
                </a:solidFill>
              </a:rPr>
              <a:t>opt-out</a:t>
            </a:r>
            <a:r>
              <a:rPr lang="en-US" altLang="zh-TW" sz="2800" dirty="0" smtClean="0"/>
              <a:t>, the hospital has been responsible for its own budgeting</a:t>
            </a:r>
            <a:r>
              <a:rPr lang="en-US" altLang="zh-TW" sz="2800" i="1" dirty="0" smtClean="0"/>
              <a:t>.</a:t>
            </a:r>
            <a:endParaRPr lang="zh-TW" alt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D. IP Question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dirty="0" smtClean="0"/>
              <a:t>Would you like to register to become an organ donor? Why / Why not?</a:t>
            </a:r>
          </a:p>
          <a:p>
            <a:pPr>
              <a:buNone/>
            </a:pPr>
            <a:endParaRPr lang="en-US" altLang="zh-TW" dirty="0" smtClean="0"/>
          </a:p>
          <a:p>
            <a:pPr>
              <a:buFontTx/>
              <a:buChar char="-"/>
            </a:pPr>
            <a:r>
              <a:rPr lang="en-US" altLang="zh-TW" dirty="0" smtClean="0"/>
              <a:t>Preparation: 2 minutes (note-taking)</a:t>
            </a:r>
          </a:p>
          <a:p>
            <a:pPr>
              <a:buFontTx/>
              <a:buChar char="-"/>
            </a:pPr>
            <a:r>
              <a:rPr lang="en-US" altLang="zh-TW" dirty="0" smtClean="0"/>
              <a:t>Discussion: 2 minutes (Pair work)</a:t>
            </a:r>
          </a:p>
          <a:p>
            <a:pPr>
              <a:buFontTx/>
              <a:buChar char="-"/>
            </a:pPr>
            <a:r>
              <a:rPr lang="en-US" altLang="zh-TW" dirty="0" smtClean="0"/>
              <a:t>Presentation: 1 minute (IP)</a:t>
            </a:r>
          </a:p>
          <a:p>
            <a:pPr>
              <a:buFontTx/>
              <a:buChar char="-"/>
            </a:pPr>
            <a:r>
              <a:rPr lang="en-US" altLang="zh-TW" dirty="0" smtClean="0"/>
              <a:t>Presenters: 6C </a:t>
            </a:r>
            <a:r>
              <a:rPr lang="en-US" altLang="zh-TW" dirty="0" smtClean="0"/>
              <a:t>(17), </a:t>
            </a:r>
            <a:r>
              <a:rPr lang="en-US" altLang="zh-TW" dirty="0" smtClean="0"/>
              <a:t>6D </a:t>
            </a:r>
            <a:r>
              <a:rPr lang="en-US" altLang="zh-TW" dirty="0" smtClean="0"/>
              <a:t>(05)</a:t>
            </a:r>
            <a:endParaRPr lang="en-US" altLang="zh-TW" sz="4000" dirty="0" smtClean="0"/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64</TotalTime>
  <Words>237</Words>
  <Application>Microsoft Office PowerPoint</Application>
  <PresentationFormat>自訂</PresentationFormat>
  <Paragraphs>29</Paragraphs>
  <Slides>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6" baseType="lpstr">
      <vt:lpstr>Organic</vt:lpstr>
      <vt:lpstr>English Morning Reading:  Call to simplify process for organ donations</vt:lpstr>
      <vt:lpstr>B. Vocabulary</vt:lpstr>
      <vt:lpstr>B. Vocabulary</vt:lpstr>
      <vt:lpstr>C. Useful expressions</vt:lpstr>
      <vt:lpstr>D. IP Question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Artemas CC</dc:creator>
  <cp:lastModifiedBy>Artemas CC</cp:lastModifiedBy>
  <cp:revision>13</cp:revision>
  <dcterms:created xsi:type="dcterms:W3CDTF">2014-09-12T17:26:41Z</dcterms:created>
  <dcterms:modified xsi:type="dcterms:W3CDTF">2017-10-12T14:33:45Z</dcterms:modified>
</cp:coreProperties>
</file>