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2017/9/27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280831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altLang="zh-TW" sz="4100" dirty="0" smtClean="0"/>
              <a:t>Safety on the buses must be ensured (SCMP 26/9/2017 A10)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28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September,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4)</a:t>
            </a:r>
          </a:p>
          <a:p>
            <a:pPr algn="l"/>
            <a:r>
              <a:rPr lang="en-US" altLang="zh-TW" sz="3000" dirty="0" smtClean="0"/>
              <a:t>Classes: 6C+ 6D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fatal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L1</a:t>
            </a:r>
            <a:r>
              <a:rPr lang="en-US" altLang="zh-TW" dirty="0" smtClean="0"/>
              <a:t> – deadly, lethal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fatal</a:t>
            </a:r>
            <a:r>
              <a:rPr lang="en-US" altLang="zh-TW" dirty="0" smtClean="0"/>
              <a:t> mistake</a:t>
            </a: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en-US" altLang="zh-TW" b="1" dirty="0" smtClean="0"/>
              <a:t>casualties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L3</a:t>
            </a:r>
            <a:r>
              <a:rPr lang="en-US" altLang="zh-TW" dirty="0" smtClean="0"/>
              <a:t>  - people killed or hurt in an accident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e.g. heavy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u="sng" dirty="0" smtClean="0">
                <a:solidFill>
                  <a:srgbClr val="FF0000"/>
                </a:solidFill>
              </a:rPr>
              <a:t>casualties</a:t>
            </a:r>
            <a:endParaRPr lang="en-US" altLang="zh-TW" u="sng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adamant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L20</a:t>
            </a:r>
            <a:r>
              <a:rPr lang="en-US" altLang="zh-TW" dirty="0" smtClean="0"/>
              <a:t> – determined, firm</a:t>
            </a:r>
          </a:p>
          <a:p>
            <a:pPr marL="0" indent="0">
              <a:buNone/>
            </a:pPr>
            <a:r>
              <a:rPr lang="en-US" altLang="zh-TW" dirty="0" smtClean="0"/>
              <a:t>    e.g. an </a:t>
            </a:r>
            <a:r>
              <a:rPr lang="en-US" altLang="zh-TW" u="sng" dirty="0" smtClean="0">
                <a:solidFill>
                  <a:srgbClr val="FF0000"/>
                </a:solidFill>
              </a:rPr>
              <a:t>adamant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refusal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notoriously</a:t>
            </a:r>
            <a:r>
              <a:rPr lang="en-US" altLang="zh-TW" dirty="0" smtClean="0"/>
              <a:t> (adv.) </a:t>
            </a:r>
            <a:r>
              <a:rPr lang="en-US" altLang="zh-TW" b="1" dirty="0" smtClean="0"/>
              <a:t>L26</a:t>
            </a:r>
            <a:r>
              <a:rPr lang="en-US" altLang="zh-TW" dirty="0" smtClean="0"/>
              <a:t> -  infamously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notoriously</a:t>
            </a:r>
            <a:r>
              <a:rPr lang="en-US" altLang="zh-TW" dirty="0" smtClean="0"/>
              <a:t> unhygienic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overhaul</a:t>
            </a:r>
            <a:r>
              <a:rPr lang="en-US" altLang="zh-TW" dirty="0" smtClean="0"/>
              <a:t> (n.) </a:t>
            </a:r>
            <a:r>
              <a:rPr lang="en-US" altLang="zh-TW" b="1" dirty="0" smtClean="0"/>
              <a:t>L39</a:t>
            </a:r>
            <a:r>
              <a:rPr lang="en-US" altLang="zh-TW" dirty="0" smtClean="0"/>
              <a:t> – review </a:t>
            </a:r>
          </a:p>
          <a:p>
            <a:pPr marL="0" indent="0">
              <a:buNone/>
            </a:pPr>
            <a:r>
              <a:rPr lang="en-US" altLang="zh-TW" dirty="0" smtClean="0"/>
              <a:t>    e.g. an annual </a:t>
            </a:r>
            <a:r>
              <a:rPr lang="en-US" altLang="zh-TW" u="sng" dirty="0" smtClean="0">
                <a:solidFill>
                  <a:srgbClr val="FF0000"/>
                </a:solidFill>
              </a:rPr>
              <a:t>overhaul</a:t>
            </a:r>
            <a:endParaRPr lang="zh-TW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have second thoughts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L32-33</a:t>
            </a:r>
          </a:p>
          <a:p>
            <a:pPr marL="0" indent="0">
              <a:buNone/>
            </a:pPr>
            <a:r>
              <a:rPr lang="en-US" altLang="zh-TW" sz="3200" dirty="0" smtClean="0"/>
              <a:t>e.g. We </a:t>
            </a:r>
            <a:r>
              <a:rPr lang="en-US" altLang="zh-TW" sz="3200" u="sng" dirty="0" smtClean="0"/>
              <a:t>had second thoughts </a:t>
            </a:r>
            <a:r>
              <a:rPr lang="en-US" altLang="zh-TW" sz="3200" dirty="0" smtClean="0"/>
              <a:t>about buying the house when we knew it was haunted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 </a:t>
            </a:r>
            <a:r>
              <a:rPr lang="en-US" altLang="zh-TW" sz="3200" b="1" dirty="0" smtClean="0"/>
              <a:t>… of the utmost importance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L35</a:t>
            </a:r>
          </a:p>
          <a:p>
            <a:pPr marL="0" indent="0">
              <a:buNone/>
            </a:pPr>
            <a:r>
              <a:rPr lang="en-US" altLang="zh-TW" sz="3200" dirty="0" smtClean="0"/>
              <a:t>e.g. Creativity is </a:t>
            </a:r>
            <a:r>
              <a:rPr lang="en-US" altLang="zh-TW" sz="3200" u="sng" dirty="0" smtClean="0"/>
              <a:t>of the utmost importance</a:t>
            </a:r>
            <a:r>
              <a:rPr lang="en-US" altLang="zh-TW" sz="3200" dirty="0" smtClean="0"/>
              <a:t> to a designer</a:t>
            </a:r>
            <a:r>
              <a:rPr lang="en-US" altLang="zh-TW" sz="3200" b="1" i="1" dirty="0" smtClean="0"/>
              <a:t>.</a:t>
            </a:r>
            <a:endParaRPr lang="en-US" altLang="zh-TW" sz="3200" b="1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dirty="0" smtClean="0"/>
              <a:t>How can we reduce road accidents</a:t>
            </a:r>
            <a:r>
              <a:rPr lang="en-US" altLang="zh-TW" sz="4000" dirty="0" smtClean="0"/>
              <a:t>?</a:t>
            </a:r>
            <a:endParaRPr lang="en-US" altLang="zh-TW" sz="4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6C (XX), 6D 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</TotalTime>
  <Words>220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51</cp:revision>
  <dcterms:created xsi:type="dcterms:W3CDTF">2016-09-04T23:31:33Z</dcterms:created>
  <dcterms:modified xsi:type="dcterms:W3CDTF">2017-09-26T23:19:51Z</dcterms:modified>
</cp:coreProperties>
</file>