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sldIdLst>
    <p:sldId id="256" r:id="rId3"/>
    <p:sldId id="257" r:id="rId4"/>
    <p:sldId id="260" r:id="rId5"/>
    <p:sldId id="261" r:id="rId6"/>
    <p:sldId id="262" r:id="rId7"/>
    <p:sldId id="263" r:id="rId8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664" y="-6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2219768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pPr/>
              <a:t>9/27/2017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03535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3008313" cy="8715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4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076325"/>
            <a:ext cx="3008313" cy="35179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pPr/>
              <a:t>9/27/2017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018249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60375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900"/>
            <a:ext cx="5486400" cy="6032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pPr/>
              <a:t>9/27/2017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224409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pPr/>
              <a:t>9/27/2017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108716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6375"/>
            <a:ext cx="2057400" cy="43878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6375"/>
            <a:ext cx="6019800" cy="43878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pPr/>
              <a:t>9/27/2017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40091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144000" cy="884466"/>
          </a:xfrm>
          <a:prstGeom prst="rect">
            <a:avLst/>
          </a:prstGeom>
        </p:spPr>
        <p:txBody>
          <a:bodyPr anchor="ctr"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Free PPT _ Click to add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95536" y="987574"/>
            <a:ext cx="8496944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405880" y="1664245"/>
            <a:ext cx="8496944" cy="2995737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="" xmlns:p14="http://schemas.microsoft.com/office/powerpoint/2010/main" val="1146943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19672" y="0"/>
            <a:ext cx="7524328" cy="884466"/>
          </a:xfrm>
          <a:prstGeom prst="rect">
            <a:avLst/>
          </a:prstGeom>
        </p:spPr>
        <p:txBody>
          <a:bodyPr anchor="ctr"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Free PPT _ Click to add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979712" y="987574"/>
            <a:ext cx="6912768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1990056" y="1664245"/>
            <a:ext cx="6912768" cy="2995737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="" xmlns:p14="http://schemas.microsoft.com/office/powerpoint/2010/main" val="9228082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8613"/>
            <a:ext cx="7772400" cy="11017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pPr/>
              <a:t>9/27/2017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959595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pPr/>
              <a:t>9/27/2017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8151330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5"/>
            <a:ext cx="7772400" cy="10223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79638"/>
            <a:ext cx="7772400" cy="11255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pPr/>
              <a:t>9/27/2017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60431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pPr/>
              <a:t>9/27/2017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058029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0938"/>
            <a:ext cx="4040188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950"/>
            <a:ext cx="4040188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50938"/>
            <a:ext cx="4041775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631950"/>
            <a:ext cx="4041775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pPr/>
              <a:t>9/27/2017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387940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pPr/>
              <a:t>9/27/2017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50510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4252391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</p:sldLayoutIdLst>
  <p:txStyles>
    <p:titleStyle>
      <a:lvl1pPr algn="ctr" defTabSz="914400" rtl="0" eaLnBrk="1" latinLnBrk="1" hangingPunct="1">
        <a:spcBef>
          <a:spcPct val="0"/>
        </a:spcBef>
        <a:buNone/>
        <a:defRPr sz="36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937D59-5EDB-4C39-B697-625748F703B6}" type="datetimeFigureOut">
              <a:rPr lang="en-US" smtClean="0"/>
              <a:pPr/>
              <a:t>9/27/2017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31DC1F-5561-484E-AB46-68C682854F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21239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dictionary.cambridge.org/zht/%E8%A9%9E%E5%85%B8/%E8%8B%B1%E8%AA%9E/court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dictionary.cambridge.org/zht/%E8%A9%9E%E5%85%B8/%E8%8B%B1%E8%AA%9E/court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>
            <a:hlinkClick r:id="rId2"/>
          </p:cNvPr>
          <p:cNvSpPr txBox="1"/>
          <p:nvPr/>
        </p:nvSpPr>
        <p:spPr>
          <a:xfrm>
            <a:off x="0" y="4876586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8" name="Group 17"/>
          <p:cNvGrpSpPr/>
          <p:nvPr/>
        </p:nvGrpSpPr>
        <p:grpSpPr>
          <a:xfrm>
            <a:off x="4126856" y="4467475"/>
            <a:ext cx="890287" cy="218795"/>
            <a:chOff x="3275856" y="1242391"/>
            <a:chExt cx="1656184" cy="407020"/>
          </a:xfrm>
        </p:grpSpPr>
        <p:sp>
          <p:nvSpPr>
            <p:cNvPr id="19" name="Rounded Rectangle 18"/>
            <p:cNvSpPr/>
            <p:nvPr/>
          </p:nvSpPr>
          <p:spPr>
            <a:xfrm>
              <a:off x="3275856" y="1242391"/>
              <a:ext cx="1656184" cy="407020"/>
            </a:xfrm>
            <a:prstGeom prst="roundRect">
              <a:avLst>
                <a:gd name="adj" fmla="val 50000"/>
              </a:avLst>
            </a:prstGeom>
            <a:solidFill>
              <a:schemeClr val="bg1">
                <a:alpha val="0"/>
              </a:schemeClr>
            </a:solidFill>
            <a:ln w="1587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pic>
          <p:nvPicPr>
            <p:cNvPr id="20" name="Picture 2" descr="E:\002-KIMS BUSINESS\007-01-ALLPPT.com\011-ALLPPT-LOGO\allppt-logo-e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BEBA8EAE-BF5A-486C-A8C5-ECC9F3942E4B}">
                  <a14:imgProps xmlns="" xmlns:a14="http://schemas.microsoft.com/office/drawing/2010/main">
                    <a14:imgLayer r:embed="rId4">
                      <a14:imgEffect>
                        <a14:brightnessContrast bright="-100000" contrast="40000"/>
                      </a14:imgEffect>
                    </a14:imgLayer>
                  </a14:imgProps>
                </a:ex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16120" y="1319622"/>
              <a:ext cx="1187245" cy="247343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1" name="TextBox 20"/>
          <p:cNvSpPr txBox="1"/>
          <p:nvPr/>
        </p:nvSpPr>
        <p:spPr>
          <a:xfrm>
            <a:off x="0" y="3939902"/>
            <a:ext cx="91440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Source: SCMP 26</a:t>
            </a:r>
            <a:r>
              <a:rPr lang="en-US" altLang="ko-KR" sz="1000" b="1" baseline="30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th</a:t>
            </a:r>
            <a:r>
              <a:rPr lang="en-US" altLang="ko-KR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September, 2017 (Thursday) (A3)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Date of session: 27</a:t>
            </a:r>
            <a:r>
              <a:rPr lang="en-US" altLang="ko-KR" sz="1000" b="1" baseline="30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th</a:t>
            </a:r>
            <a:r>
              <a:rPr lang="en-US" altLang="ko-KR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September, 2017 (Day 3)</a:t>
            </a:r>
            <a:r>
              <a:rPr lang="en-US" altLang="ko-KR" sz="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altLang="ko-KR" sz="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en-US" altLang="ko-KR" sz="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Classes: 6A + 6B</a:t>
            </a:r>
            <a:endParaRPr lang="en-US" altLang="ko-KR" sz="8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TextBox 1"/>
          <p:cNvSpPr txBox="1">
            <a:spLocks noChangeArrowheads="1"/>
          </p:cNvSpPr>
          <p:nvPr/>
        </p:nvSpPr>
        <p:spPr bwMode="auto">
          <a:xfrm>
            <a:off x="0" y="3147813"/>
            <a:ext cx="9144000" cy="892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ko-KR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English Morning Reading: </a:t>
            </a:r>
            <a:r>
              <a:rPr lang="en-US" altLang="ko-KR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/>
            </a:r>
            <a:br>
              <a:rPr lang="en-US" altLang="ko-KR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</a:br>
            <a:r>
              <a:rPr lang="en-US" altLang="ko-K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‘Dragon babies’ get ready for school</a:t>
            </a:r>
          </a:p>
        </p:txBody>
      </p:sp>
    </p:spTree>
    <p:extLst>
      <p:ext uri="{BB962C8B-B14F-4D97-AF65-F5344CB8AC3E}">
        <p14:creationId xmlns="" xmlns:p14="http://schemas.microsoft.com/office/powerpoint/2010/main" val="303447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0"/>
          </p:nvPr>
        </p:nvSpPr>
        <p:spPr>
          <a:xfrm>
            <a:off x="-180528" y="915567"/>
            <a:ext cx="9433048" cy="3744416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altLang="zh-TW" sz="2800" b="1" dirty="0" smtClean="0"/>
              <a:t>eligible (</a:t>
            </a:r>
            <a:r>
              <a:rPr lang="en-US" altLang="zh-TW" sz="2800" b="1" dirty="0" err="1" smtClean="0"/>
              <a:t>adj</a:t>
            </a:r>
            <a:r>
              <a:rPr lang="en-US" altLang="zh-TW" sz="2800" b="1" dirty="0" smtClean="0"/>
              <a:t>) [L12] – allowed, qualified</a:t>
            </a:r>
          </a:p>
          <a:p>
            <a:pPr lvl="1"/>
            <a:r>
              <a:rPr lang="en-US" altLang="zh-TW" sz="2400" b="1" dirty="0" smtClean="0"/>
              <a:t>E.g. customers who are </a:t>
            </a:r>
            <a:r>
              <a:rPr lang="en-US" altLang="zh-TW" sz="2400" b="1" u="sng" dirty="0" smtClean="0">
                <a:solidFill>
                  <a:srgbClr val="FF0000"/>
                </a:solidFill>
              </a:rPr>
              <a:t>eligible</a:t>
            </a:r>
            <a:r>
              <a:rPr lang="en-US" altLang="zh-TW" sz="2400" b="1" dirty="0" smtClean="0"/>
              <a:t> for discounts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zh-TW" sz="2800" b="1" dirty="0" smtClean="0"/>
              <a:t>discretionary (</a:t>
            </a:r>
            <a:r>
              <a:rPr lang="en-US" altLang="zh-TW" sz="2800" b="1" dirty="0" err="1" smtClean="0"/>
              <a:t>adj</a:t>
            </a:r>
            <a:r>
              <a:rPr lang="en-US" altLang="zh-TW" sz="2800" b="1" dirty="0" smtClean="0"/>
              <a:t>) [L18] – optional, voluntary </a:t>
            </a:r>
          </a:p>
          <a:p>
            <a:pPr lvl="1"/>
            <a:r>
              <a:rPr lang="en-US" altLang="zh-TW" sz="2400" b="1" dirty="0" smtClean="0"/>
              <a:t>E.g. </a:t>
            </a:r>
            <a:r>
              <a:rPr lang="en-US" altLang="zh-TW" sz="2400" b="1" u="sng" dirty="0" smtClean="0">
                <a:solidFill>
                  <a:srgbClr val="FF0000"/>
                </a:solidFill>
              </a:rPr>
              <a:t>discretionary</a:t>
            </a:r>
            <a:r>
              <a:rPr lang="en-US" altLang="zh-TW" sz="2400" b="1" dirty="0" smtClean="0"/>
              <a:t> power</a:t>
            </a:r>
          </a:p>
          <a:p>
            <a:pPr marL="514350" indent="-514350">
              <a:buFont typeface="+mj-lt"/>
              <a:buAutoNum type="arabicPeriod" startAt="3"/>
            </a:pPr>
            <a:r>
              <a:rPr lang="en-US" altLang="zh-TW" sz="2800" b="1" dirty="0" smtClean="0"/>
              <a:t>admission (n) [L22] – entry</a:t>
            </a:r>
          </a:p>
          <a:p>
            <a:pPr lvl="1"/>
            <a:r>
              <a:rPr lang="en-US" altLang="zh-TW" sz="2400" b="1" dirty="0" smtClean="0"/>
              <a:t>E.g. </a:t>
            </a:r>
            <a:r>
              <a:rPr lang="en-US" altLang="zh-TW" sz="2400" b="1" u="sng" dirty="0" smtClean="0">
                <a:solidFill>
                  <a:srgbClr val="FF0000"/>
                </a:solidFill>
              </a:rPr>
              <a:t>admission</a:t>
            </a:r>
            <a:r>
              <a:rPr lang="en-US" altLang="zh-TW" sz="2400" b="1" dirty="0" smtClean="0"/>
              <a:t> to a school</a:t>
            </a:r>
            <a:endParaRPr lang="ko-KR" altLang="en-US" dirty="0" smtClean="0">
              <a:latin typeface="Arial" pitchFamily="34" charset="0"/>
              <a:cs typeface="Arial" pitchFamily="34" charset="0"/>
            </a:endParaRPr>
          </a:p>
          <a:p>
            <a:pPr lvl="1"/>
            <a:endParaRPr lang="en-US" altLang="zh-TW" sz="2400" b="1" dirty="0" smtClean="0">
              <a:hlinkClick r:id="rId2" tooltip="court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B. Vocabulary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090594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0"/>
          </p:nvPr>
        </p:nvSpPr>
        <p:spPr>
          <a:xfrm>
            <a:off x="-180528" y="915567"/>
            <a:ext cx="9433048" cy="3744416"/>
          </a:xfrm>
        </p:spPr>
        <p:txBody>
          <a:bodyPr/>
          <a:lstStyle/>
          <a:p>
            <a:pPr marL="514350" indent="-514350">
              <a:buFont typeface="+mj-lt"/>
              <a:buAutoNum type="arabicPeriod" startAt="4"/>
            </a:pPr>
            <a:r>
              <a:rPr lang="en-US" altLang="zh-TW" sz="2800" b="1" dirty="0" smtClean="0"/>
              <a:t>auspicious (</a:t>
            </a:r>
            <a:r>
              <a:rPr lang="en-US" altLang="zh-TW" sz="2800" b="1" dirty="0" err="1" smtClean="0"/>
              <a:t>adj</a:t>
            </a:r>
            <a:r>
              <a:rPr lang="en-US" altLang="zh-TW" sz="2800" b="1" dirty="0" smtClean="0"/>
              <a:t>) [L53] – </a:t>
            </a:r>
            <a:r>
              <a:rPr lang="en-US" altLang="zh-TW" sz="2800" b="1" dirty="0" err="1" smtClean="0"/>
              <a:t>favourable</a:t>
            </a:r>
            <a:endParaRPr lang="en-US" altLang="zh-TW" sz="2800" b="1" dirty="0" smtClean="0"/>
          </a:p>
          <a:p>
            <a:pPr lvl="1"/>
            <a:r>
              <a:rPr lang="en-US" altLang="zh-TW" sz="2400" b="1" dirty="0" smtClean="0"/>
              <a:t>E.g. </a:t>
            </a:r>
            <a:r>
              <a:rPr lang="en-US" altLang="zh-TW" sz="2400" b="1" u="sng" dirty="0" smtClean="0">
                <a:solidFill>
                  <a:srgbClr val="FF0000"/>
                </a:solidFill>
              </a:rPr>
              <a:t>auspicious</a:t>
            </a:r>
            <a:r>
              <a:rPr lang="en-US" altLang="zh-TW" sz="2400" b="1" dirty="0" smtClean="0"/>
              <a:t> moment to hold an election</a:t>
            </a:r>
            <a:endParaRPr lang="en-US" altLang="zh-TW" sz="2400" b="1" u="sng" dirty="0" smtClean="0">
              <a:solidFill>
                <a:srgbClr val="FF0000"/>
              </a:solidFill>
            </a:endParaRPr>
          </a:p>
          <a:p>
            <a:pPr marL="514350" indent="-514350">
              <a:buFont typeface="+mj-lt"/>
              <a:buAutoNum type="arabicPeriod" startAt="4"/>
            </a:pPr>
            <a:r>
              <a:rPr lang="en-US" altLang="zh-TW" sz="2800" b="1" dirty="0" err="1" smtClean="0"/>
              <a:t>symbolise</a:t>
            </a:r>
            <a:r>
              <a:rPr lang="en-US" altLang="zh-TW" sz="2800" b="1" dirty="0" smtClean="0"/>
              <a:t> (v) [L85] – represent</a:t>
            </a:r>
          </a:p>
          <a:p>
            <a:pPr lvl="1"/>
            <a:r>
              <a:rPr lang="en-US" altLang="zh-TW" sz="2400" b="1" dirty="0" smtClean="0"/>
              <a:t>E.g. Red </a:t>
            </a:r>
            <a:r>
              <a:rPr lang="en-US" altLang="zh-TW" sz="2400" b="1" u="sng" dirty="0" err="1" smtClean="0">
                <a:solidFill>
                  <a:srgbClr val="FF0000"/>
                </a:solidFill>
              </a:rPr>
              <a:t>symbolises</a:t>
            </a:r>
            <a:r>
              <a:rPr lang="en-US" altLang="zh-TW" sz="2400" b="1" dirty="0" smtClean="0"/>
              <a:t> danger</a:t>
            </a:r>
            <a:endParaRPr lang="en-US" altLang="zh-TW" sz="2400" b="1" dirty="0" smtClean="0">
              <a:hlinkClick r:id="rId2" tooltip="court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B. Vocabulary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090594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 C. Useful expressions</a:t>
            </a:r>
            <a:endParaRPr lang="zh-TW" alt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0"/>
          </p:nvPr>
        </p:nvSpPr>
        <p:spPr>
          <a:xfrm>
            <a:off x="179512" y="1275607"/>
            <a:ext cx="8723312" cy="3528392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altLang="zh-TW" sz="3200" b="1" dirty="0" smtClean="0"/>
              <a:t>come of age [L2]</a:t>
            </a:r>
          </a:p>
          <a:p>
            <a:pPr lvl="1">
              <a:buFont typeface="Wingdings" pitchFamily="2" charset="2"/>
              <a:buChar char="l"/>
            </a:pPr>
            <a:r>
              <a:rPr lang="en-US" altLang="zh-TW" sz="2400" b="1" dirty="0" smtClean="0"/>
              <a:t>Reach adult status</a:t>
            </a:r>
          </a:p>
          <a:p>
            <a:pPr lvl="1">
              <a:buFont typeface="Wingdings" pitchFamily="2" charset="2"/>
              <a:buChar char="l"/>
            </a:pPr>
            <a:r>
              <a:rPr lang="en-US" altLang="zh-TW" sz="2400" b="1" dirty="0" smtClean="0"/>
              <a:t>E.g.: Children who </a:t>
            </a:r>
            <a:r>
              <a:rPr lang="en-US" altLang="zh-TW" sz="2400" b="1" u="sng" dirty="0" smtClean="0">
                <a:solidFill>
                  <a:srgbClr val="FF0000"/>
                </a:solidFill>
              </a:rPr>
              <a:t>come of age</a:t>
            </a:r>
            <a:r>
              <a:rPr lang="en-US" altLang="zh-TW" sz="2400" dirty="0" smtClean="0">
                <a:solidFill>
                  <a:srgbClr val="FF0000"/>
                </a:solidFill>
              </a:rPr>
              <a:t> </a:t>
            </a:r>
            <a:r>
              <a:rPr lang="en-US" altLang="zh-TW" sz="2400" b="1" dirty="0" smtClean="0"/>
              <a:t>should behave in a</a:t>
            </a:r>
            <a:br>
              <a:rPr lang="en-US" altLang="zh-TW" sz="2400" b="1" dirty="0" smtClean="0"/>
            </a:br>
            <a:r>
              <a:rPr lang="en-US" altLang="zh-TW" sz="2400" b="1" dirty="0" smtClean="0"/>
              <a:t>       more mature manner. </a:t>
            </a:r>
          </a:p>
          <a:p>
            <a:pPr lvl="1">
              <a:buFont typeface="Wingdings" pitchFamily="2" charset="2"/>
              <a:buChar char="Ø"/>
            </a:pPr>
            <a:endParaRPr lang="zh-TW" altLang="en-US" sz="4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 C. Useful expressions</a:t>
            </a:r>
            <a:endParaRPr lang="zh-TW" alt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0"/>
          </p:nvPr>
        </p:nvSpPr>
        <p:spPr>
          <a:xfrm>
            <a:off x="405880" y="1275607"/>
            <a:ext cx="8496944" cy="3528392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altLang="zh-TW" sz="3200" b="1" dirty="0" smtClean="0"/>
              <a:t>There is no point (doing…) [L38]</a:t>
            </a:r>
          </a:p>
          <a:p>
            <a:pPr lvl="1">
              <a:buFont typeface="Wingdings" pitchFamily="2" charset="2"/>
              <a:buChar char="l"/>
            </a:pPr>
            <a:r>
              <a:rPr lang="en-US" altLang="zh-TW" sz="2400" b="1" dirty="0" smtClean="0"/>
              <a:t>E.g.: </a:t>
            </a:r>
            <a:r>
              <a:rPr lang="en-US" altLang="zh-TW" sz="2400" b="1" u="sng" dirty="0" smtClean="0">
                <a:solidFill>
                  <a:srgbClr val="FF0000"/>
                </a:solidFill>
              </a:rPr>
              <a:t>There is no point</a:t>
            </a:r>
            <a:r>
              <a:rPr lang="en-US" altLang="zh-TW" sz="2400" b="1" dirty="0" smtClean="0">
                <a:solidFill>
                  <a:srgbClr val="FF0000"/>
                </a:solidFill>
              </a:rPr>
              <a:t> </a:t>
            </a:r>
            <a:r>
              <a:rPr lang="en-US" altLang="zh-TW" sz="2400" b="1" dirty="0" smtClean="0"/>
              <a:t>arguing with him. He will</a:t>
            </a:r>
            <a:br>
              <a:rPr lang="en-US" altLang="zh-TW" sz="2400" b="1" dirty="0" smtClean="0"/>
            </a:br>
            <a:r>
              <a:rPr lang="en-US" altLang="zh-TW" sz="2400" b="1" dirty="0" smtClean="0"/>
              <a:t>       not change his mind.  </a:t>
            </a:r>
          </a:p>
          <a:p>
            <a:pPr lvl="1">
              <a:buFont typeface="Wingdings" pitchFamily="2" charset="2"/>
              <a:buChar char="Ø"/>
            </a:pPr>
            <a:endParaRPr lang="zh-TW" altLang="en-US" sz="4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 D. IP Question</a:t>
            </a:r>
            <a:endParaRPr lang="zh-TW" alt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0"/>
          </p:nvPr>
        </p:nvSpPr>
        <p:spPr>
          <a:xfrm>
            <a:off x="405880" y="1203599"/>
            <a:ext cx="8496944" cy="3600400"/>
          </a:xfrm>
        </p:spPr>
        <p:txBody>
          <a:bodyPr/>
          <a:lstStyle/>
          <a:p>
            <a:r>
              <a:rPr lang="en-US" altLang="zh-TW" sz="2800" b="1" dirty="0" smtClean="0"/>
              <a:t>Do you think parents should push their </a:t>
            </a:r>
            <a:br>
              <a:rPr lang="en-US" altLang="zh-TW" sz="2800" b="1" dirty="0" smtClean="0"/>
            </a:br>
            <a:r>
              <a:rPr lang="en-US" altLang="zh-TW" sz="2800" b="1" dirty="0" smtClean="0"/>
              <a:t>children into an elite school? </a:t>
            </a:r>
            <a:r>
              <a:rPr lang="en-US" altLang="zh-TW" sz="2800" b="1" dirty="0"/>
              <a:t/>
            </a:r>
            <a:br>
              <a:rPr lang="en-US" altLang="zh-TW" sz="2800" b="1" dirty="0"/>
            </a:br>
            <a:r>
              <a:rPr lang="en-US" altLang="zh-TW" sz="2800" b="1" dirty="0" smtClean="0"/>
              <a:t>Why / Why not?</a:t>
            </a:r>
          </a:p>
          <a:p>
            <a:endParaRPr lang="en-US" altLang="zh-TW" sz="2800" dirty="0" smtClean="0"/>
          </a:p>
          <a:p>
            <a:pPr>
              <a:buFontTx/>
              <a:buChar char="-"/>
            </a:pPr>
            <a:r>
              <a:rPr lang="en-US" altLang="zh-TW" sz="2800" dirty="0" smtClean="0"/>
              <a:t>Preparation: 2 minutes (note-taking)</a:t>
            </a:r>
          </a:p>
          <a:p>
            <a:pPr>
              <a:buFontTx/>
              <a:buChar char="-"/>
            </a:pPr>
            <a:r>
              <a:rPr lang="en-US" altLang="zh-TW" sz="2800" dirty="0" smtClean="0"/>
              <a:t>Discussion: 2 minutes (Pair work)</a:t>
            </a:r>
          </a:p>
          <a:p>
            <a:pPr>
              <a:buFontTx/>
              <a:buChar char="-"/>
            </a:pPr>
            <a:r>
              <a:rPr lang="en-US" altLang="zh-TW" sz="2800" dirty="0" smtClean="0"/>
              <a:t>Presentation: 1 minute (IP)</a:t>
            </a:r>
          </a:p>
          <a:p>
            <a:pPr>
              <a:buFontTx/>
              <a:buChar char="-"/>
            </a:pPr>
            <a:r>
              <a:rPr lang="en-US" altLang="zh-TW" sz="2800" dirty="0" smtClean="0"/>
              <a:t>Presenters</a:t>
            </a:r>
            <a:r>
              <a:rPr lang="en-US" altLang="zh-TW" sz="2800" smtClean="0"/>
              <a:t>: </a:t>
            </a:r>
            <a:r>
              <a:rPr lang="en-US" altLang="zh-TW" sz="2800" smtClean="0"/>
              <a:t>6A (06), 6B (17)</a:t>
            </a:r>
            <a:endParaRPr lang="en-US" altLang="zh-TW" sz="4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658</TotalTime>
  <Words>188</Words>
  <Application>Microsoft Office PowerPoint</Application>
  <PresentationFormat>On-screen Show (16:9)</PresentationFormat>
  <Paragraphs>30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Office Theme</vt:lpstr>
      <vt:lpstr>Custom Design</vt:lpstr>
      <vt:lpstr>Slide 1</vt:lpstr>
      <vt:lpstr>B. Vocabulary</vt:lpstr>
      <vt:lpstr>B. Vocabulary</vt:lpstr>
      <vt:lpstr> C. Useful expressions</vt:lpstr>
      <vt:lpstr> C. Useful expressions</vt:lpstr>
      <vt:lpstr> D. IP Question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Allppt.com</dc:creator>
  <cp:lastModifiedBy>Kit Ling Wong</cp:lastModifiedBy>
  <cp:revision>53</cp:revision>
  <dcterms:created xsi:type="dcterms:W3CDTF">2014-04-01T16:27:38Z</dcterms:created>
  <dcterms:modified xsi:type="dcterms:W3CDTF">2017-09-27T01:52:07Z</dcterms:modified>
</cp:coreProperties>
</file>