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cambridge.org/zht/%E8%A9%9E%E5%85%B8/%E8%8B%B1%E8%AA%9E/cou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cambridge.org/zht/%E8%A9%9E%E5%85%B8/%E8%8B%B1%E8%AA%9E/cou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26856" y="4467475"/>
            <a:ext cx="890287" cy="218795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0" y="3939902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Source: SCMP 21</a:t>
            </a:r>
            <a:r>
              <a:rPr lang="en-US" altLang="ko-KR" sz="1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Sept, 2017 (Thursday) (C2)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 of session</a:t>
            </a:r>
            <a:r>
              <a:rPr lang="en-US" altLang="ko-KR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26</a:t>
            </a:r>
            <a:r>
              <a:rPr lang="en-US" altLang="ko-KR" sz="1000" b="1" baseline="30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September, 2017 (Day 3)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Classes: 6C + 6D</a:t>
            </a:r>
            <a:endParaRPr lang="en-US" altLang="ko-KR" sz="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307580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English Morning Reading: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/>
            </a:r>
            <a:b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Group calls for vision at site of post office</a:t>
            </a:r>
          </a:p>
        </p:txBody>
      </p:sp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-180528" y="915567"/>
            <a:ext cx="9433048" cy="37444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800" b="1" dirty="0" smtClean="0"/>
              <a:t>vision (n) [L12] – ability to see/plan for the future</a:t>
            </a:r>
          </a:p>
          <a:p>
            <a:pPr lvl="1"/>
            <a:r>
              <a:rPr lang="en-US" altLang="zh-TW" sz="2400" b="1" dirty="0" smtClean="0"/>
              <a:t>E.g. develop a global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b="1" dirty="0" smtClean="0"/>
              <a:t>recreation (n) [L14] – enjoyment </a:t>
            </a:r>
          </a:p>
          <a:p>
            <a:pPr lvl="1"/>
            <a:r>
              <a:rPr lang="en-US" altLang="zh-TW" sz="2400" b="1" dirty="0" smtClean="0"/>
              <a:t>E.g.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recreation</a:t>
            </a:r>
            <a:r>
              <a:rPr lang="en-US" altLang="zh-TW" sz="2400" b="1" dirty="0" smtClean="0"/>
              <a:t> facilities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zh-TW" sz="2800" b="1" dirty="0" smtClean="0"/>
              <a:t>connectivity (n) [L14] – the state of being linked</a:t>
            </a:r>
          </a:p>
          <a:p>
            <a:pPr lvl="1"/>
            <a:r>
              <a:rPr lang="en-US" altLang="zh-TW" sz="2400" b="1" dirty="0" smtClean="0"/>
              <a:t>E.g. restore the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connectivity</a:t>
            </a:r>
            <a:r>
              <a:rPr lang="en-US" altLang="zh-TW" sz="2400" b="1" dirty="0" smtClean="0"/>
              <a:t> among the public</a:t>
            </a:r>
            <a:endParaRPr lang="ko-KR" alt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altLang="zh-TW" sz="2400" b="1" dirty="0" smtClean="0">
              <a:hlinkClick r:id="rId2" tooltip="cour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B. Vocabulary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-180528" y="915567"/>
            <a:ext cx="9433048" cy="3744416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zh-TW" sz="2800" b="1" dirty="0" smtClean="0"/>
              <a:t>sensational (</a:t>
            </a:r>
            <a:r>
              <a:rPr lang="en-US" altLang="zh-TW" sz="2800" b="1" dirty="0" err="1" smtClean="0"/>
              <a:t>adj</a:t>
            </a:r>
            <a:r>
              <a:rPr lang="en-US" altLang="zh-TW" sz="2800" b="1" dirty="0" smtClean="0"/>
              <a:t>) [L80] – good, exciting, unusual</a:t>
            </a:r>
          </a:p>
          <a:p>
            <a:pPr lvl="1"/>
            <a:r>
              <a:rPr lang="en-US" altLang="zh-TW" sz="2400" b="1" dirty="0" smtClean="0"/>
              <a:t>E.g. look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sensational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altLang="zh-TW" sz="2800" b="1" dirty="0" err="1" smtClean="0"/>
              <a:t>catalyse</a:t>
            </a:r>
            <a:r>
              <a:rPr lang="en-US" altLang="zh-TW" sz="2800" b="1" dirty="0" smtClean="0"/>
              <a:t> (v) [L85] – speed up the process </a:t>
            </a:r>
          </a:p>
          <a:p>
            <a:pPr lvl="1"/>
            <a:r>
              <a:rPr lang="en-US" altLang="zh-TW" sz="2400" b="1" dirty="0" smtClean="0"/>
              <a:t>E.g. </a:t>
            </a:r>
            <a:r>
              <a:rPr lang="en-US" altLang="zh-TW" sz="2400" b="1" u="sng" dirty="0" err="1" smtClean="0">
                <a:solidFill>
                  <a:srgbClr val="FF0000"/>
                </a:solidFill>
              </a:rPr>
              <a:t>catalyse</a:t>
            </a:r>
            <a:r>
              <a:rPr lang="en-US" altLang="zh-TW" sz="2400" b="1" dirty="0" smtClean="0"/>
              <a:t> the reaction</a:t>
            </a:r>
            <a:endParaRPr lang="en-US" altLang="zh-TW" sz="2400" b="1" dirty="0" smtClean="0">
              <a:hlinkClick r:id="rId2" tooltip="cour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B. Vocabulary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C. Useful expressions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5607"/>
            <a:ext cx="8496944" cy="35283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sz="3200" b="1" dirty="0" smtClean="0"/>
              <a:t>…make use of (</a:t>
            </a:r>
            <a:r>
              <a:rPr lang="en-US" altLang="zh-TW" sz="3200" b="1" dirty="0" err="1" smtClean="0"/>
              <a:t>sth</a:t>
            </a:r>
            <a:r>
              <a:rPr lang="en-US" altLang="zh-TW" sz="3200" b="1" dirty="0" smtClean="0"/>
              <a:t>) L13]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 b="1" dirty="0" smtClean="0"/>
              <a:t>To use something that is available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 b="1" dirty="0" smtClean="0"/>
              <a:t>E.g.: We might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make use of </a:t>
            </a:r>
            <a:r>
              <a:rPr lang="en-US" altLang="zh-TW" sz="2400" b="1" dirty="0" smtClean="0"/>
              <a:t>the facilities as well. </a:t>
            </a:r>
          </a:p>
          <a:p>
            <a:pPr lvl="1">
              <a:buFont typeface="Wingdings" pitchFamily="2" charset="2"/>
              <a:buChar char="Ø"/>
            </a:pPr>
            <a:endParaRPr lang="zh-TW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C. Useful expressions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5607"/>
            <a:ext cx="8496944" cy="35283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sz="3200" b="1" dirty="0" smtClean="0"/>
              <a:t>…get to (</a:t>
            </a:r>
            <a:r>
              <a:rPr lang="en-US" altLang="zh-TW" sz="3200" b="1" dirty="0" err="1" smtClean="0"/>
              <a:t>sth</a:t>
            </a:r>
            <a:r>
              <a:rPr lang="en-US" altLang="zh-TW" sz="3200" b="1" dirty="0" smtClean="0"/>
              <a:t>) [L53]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 b="1" dirty="0" smtClean="0"/>
              <a:t>reach, arrive at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 b="1" dirty="0" smtClean="0"/>
              <a:t>E.g.: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get to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400" b="1" dirty="0" smtClean="0"/>
              <a:t>a conversation </a:t>
            </a:r>
          </a:p>
          <a:p>
            <a:pPr lvl="1">
              <a:buFont typeface="Wingdings" pitchFamily="2" charset="2"/>
              <a:buChar char="Ø"/>
            </a:pPr>
            <a:endParaRPr lang="zh-TW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D. IP Question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3599"/>
            <a:ext cx="8496944" cy="3600400"/>
          </a:xfrm>
        </p:spPr>
        <p:txBody>
          <a:bodyPr/>
          <a:lstStyle/>
          <a:p>
            <a:r>
              <a:rPr lang="en-US" altLang="zh-TW" sz="2800" b="1" dirty="0" smtClean="0"/>
              <a:t>How should we make use of the site of the</a:t>
            </a:r>
            <a:br>
              <a:rPr lang="en-US" altLang="zh-TW" sz="2800" b="1" dirty="0" smtClean="0"/>
            </a:br>
            <a:r>
              <a:rPr lang="en-US" altLang="zh-TW" sz="2800" b="1" dirty="0" smtClean="0"/>
              <a:t>General Post Office in Central? Why?</a:t>
            </a:r>
          </a:p>
          <a:p>
            <a:endParaRPr lang="en-US" altLang="zh-TW" sz="2800" dirty="0" smtClean="0"/>
          </a:p>
          <a:p>
            <a:pPr>
              <a:buFontTx/>
              <a:buChar char="-"/>
            </a:pPr>
            <a:r>
              <a:rPr lang="en-US" altLang="zh-TW" sz="2800" dirty="0" smtClean="0"/>
              <a:t>Preparation: 2 minutes (note-taking)</a:t>
            </a:r>
          </a:p>
          <a:p>
            <a:pPr>
              <a:buFontTx/>
              <a:buChar char="-"/>
            </a:pPr>
            <a:r>
              <a:rPr lang="en-US" altLang="zh-TW" sz="2800" dirty="0" smtClean="0"/>
              <a:t>Discussion: 2 minutes (Pair work)</a:t>
            </a:r>
          </a:p>
          <a:p>
            <a:pPr>
              <a:buFontTx/>
              <a:buChar char="-"/>
            </a:pPr>
            <a:r>
              <a:rPr lang="en-US" altLang="zh-TW" sz="2800" dirty="0" smtClean="0"/>
              <a:t>Presentation: 1 minute (IP)</a:t>
            </a:r>
          </a:p>
          <a:p>
            <a:pPr>
              <a:buFontTx/>
              <a:buChar char="-"/>
            </a:pPr>
            <a:r>
              <a:rPr lang="en-US" altLang="zh-TW" sz="2800" dirty="0" smtClean="0"/>
              <a:t>Presenters</a:t>
            </a:r>
            <a:r>
              <a:rPr lang="en-US" altLang="zh-TW" sz="2800" smtClean="0"/>
              <a:t>: </a:t>
            </a:r>
            <a:r>
              <a:rPr lang="en-US" altLang="zh-TW" sz="2800" smtClean="0"/>
              <a:t>6C (26), 6D (23)</a:t>
            </a:r>
            <a:endParaRPr lang="en-US" altLang="zh-TW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203</Words>
  <Application>Microsoft Office PowerPoint</Application>
  <PresentationFormat>On-screen Show (16:9)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Slide 1</vt:lpstr>
      <vt:lpstr>B. Vocabulary</vt:lpstr>
      <vt:lpstr>B. Vocabulary</vt:lpstr>
      <vt:lpstr> C. Useful expressions</vt:lpstr>
      <vt:lpstr> C. Useful expressions</vt:lpstr>
      <vt:lpstr> D. IP Question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Kit Ling Wong</cp:lastModifiedBy>
  <cp:revision>41</cp:revision>
  <dcterms:created xsi:type="dcterms:W3CDTF">2014-04-01T16:27:38Z</dcterms:created>
  <dcterms:modified xsi:type="dcterms:W3CDTF">2017-09-27T02:08:36Z</dcterms:modified>
</cp:coreProperties>
</file>