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DDD9A6-F717-4DC3-99B9-C8869416CC87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6952"/>
            <a:ext cx="7854696" cy="2808312"/>
          </a:xfrm>
        </p:spPr>
        <p:txBody>
          <a:bodyPr>
            <a:normAutofit/>
          </a:bodyPr>
          <a:lstStyle/>
          <a:p>
            <a:pPr algn="l"/>
            <a:r>
              <a:rPr lang="en-US" altLang="zh-TW" dirty="0" smtClean="0"/>
              <a:t>The problem with millennials – and, no, it’s not what you think (SCMP 19/9/2017 C2)</a:t>
            </a:r>
          </a:p>
          <a:p>
            <a:pPr algn="l"/>
            <a:endParaRPr lang="en-US" altLang="zh-TW" dirty="0" smtClean="0"/>
          </a:p>
          <a:p>
            <a:pPr algn="l"/>
            <a:r>
              <a:rPr lang="en-US" altLang="zh-TW" dirty="0" smtClean="0"/>
              <a:t>Date of session: 20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September, 2017</a:t>
            </a:r>
            <a:r>
              <a:rPr lang="zh-TW" altLang="en-US" dirty="0" smtClean="0"/>
              <a:t> </a:t>
            </a:r>
            <a:r>
              <a:rPr lang="en-US" altLang="zh-TW" dirty="0" smtClean="0"/>
              <a:t>(Day 5)</a:t>
            </a:r>
          </a:p>
          <a:p>
            <a:pPr algn="l"/>
            <a:r>
              <a:rPr lang="en-US" altLang="zh-TW" dirty="0" smtClean="0"/>
              <a:t>Classes: 6A+ 6B</a:t>
            </a:r>
          </a:p>
          <a:p>
            <a:pPr algn="l"/>
            <a:r>
              <a:rPr lang="en-US" altLang="zh-TW" dirty="0" smtClean="0"/>
              <a:t>Teacher-in-charge: Mr. </a:t>
            </a:r>
            <a:r>
              <a:rPr lang="en-US" altLang="zh-TW" dirty="0" err="1" smtClean="0"/>
              <a:t>Tse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B. </a:t>
            </a:r>
            <a:r>
              <a:rPr lang="en-US" altLang="zh-TW" u="sng" dirty="0" smtClean="0"/>
              <a:t>Vocabulary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661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1. </a:t>
            </a:r>
            <a:r>
              <a:rPr lang="en-US" altLang="zh-TW" b="1" dirty="0" smtClean="0"/>
              <a:t>moan </a:t>
            </a:r>
            <a:r>
              <a:rPr lang="en-US" altLang="zh-TW" dirty="0" smtClean="0"/>
              <a:t>(</a:t>
            </a:r>
            <a:r>
              <a:rPr lang="en-US" altLang="zh-TW" dirty="0"/>
              <a:t>v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L6</a:t>
            </a:r>
            <a:r>
              <a:rPr lang="en-US" altLang="zh-TW" dirty="0" smtClean="0"/>
              <a:t> – complain</a:t>
            </a:r>
          </a:p>
          <a:p>
            <a:pPr marL="0" indent="0">
              <a:buNone/>
            </a:pPr>
            <a:r>
              <a:rPr lang="en-US" altLang="zh-TW" dirty="0" smtClean="0"/>
              <a:t>    e.g. are always </a:t>
            </a:r>
            <a:r>
              <a:rPr lang="en-US" altLang="zh-TW" u="sng" dirty="0" smtClean="0">
                <a:solidFill>
                  <a:srgbClr val="FF0000"/>
                </a:solidFill>
              </a:rPr>
              <a:t>moaning</a:t>
            </a:r>
            <a:r>
              <a:rPr lang="en-US" altLang="zh-TW" dirty="0" smtClean="0"/>
              <a:t> and groaning about</a:t>
            </a:r>
          </a:p>
          <a:p>
            <a:pPr marL="0" indent="0">
              <a:buNone/>
            </a:pPr>
            <a:r>
              <a:rPr lang="en-US" altLang="zh-TW" dirty="0" smtClean="0"/>
              <a:t>2. </a:t>
            </a:r>
            <a:r>
              <a:rPr lang="en-US" altLang="zh-TW" b="1" dirty="0" smtClean="0"/>
              <a:t>knee-deep </a:t>
            </a:r>
            <a:r>
              <a:rPr lang="en-US" altLang="zh-TW" dirty="0" smtClean="0"/>
              <a:t>(adj.) </a:t>
            </a:r>
            <a:r>
              <a:rPr lang="en-US" altLang="zh-TW" b="1" dirty="0" smtClean="0"/>
              <a:t>L14</a:t>
            </a:r>
            <a:r>
              <a:rPr lang="en-US" altLang="zh-TW" dirty="0" smtClean="0"/>
              <a:t>  - involved in a difficult situation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dirty="0" smtClean="0">
                <a:solidFill>
                  <a:srgbClr val="FF0000"/>
                </a:solidFill>
              </a:rPr>
              <a:t>knee-deep</a:t>
            </a:r>
            <a:r>
              <a:rPr lang="en-US" altLang="zh-TW" dirty="0" smtClean="0"/>
              <a:t> in paperwork (</a:t>
            </a:r>
            <a:r>
              <a:rPr lang="en-US" altLang="zh-TW" dirty="0" smtClean="0">
                <a:solidFill>
                  <a:srgbClr val="0070C0"/>
                </a:solidFill>
              </a:rPr>
              <a:t>figurative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altLang="zh-TW" dirty="0" smtClean="0"/>
              <a:t>3. </a:t>
            </a:r>
            <a:r>
              <a:rPr lang="en-US" altLang="zh-TW" b="1" dirty="0" smtClean="0"/>
              <a:t>meagre </a:t>
            </a:r>
            <a:r>
              <a:rPr lang="en-US" altLang="zh-TW" dirty="0" smtClean="0"/>
              <a:t>(adj.) </a:t>
            </a:r>
            <a:r>
              <a:rPr lang="en-US" altLang="zh-TW" b="1" dirty="0" smtClean="0"/>
              <a:t>L29</a:t>
            </a:r>
            <a:r>
              <a:rPr lang="en-US" altLang="zh-TW" dirty="0" smtClean="0"/>
              <a:t> – very small in quantity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meagre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diet of bread and water</a:t>
            </a:r>
          </a:p>
          <a:p>
            <a:pPr marL="0" indent="0">
              <a:buNone/>
            </a:pPr>
            <a:r>
              <a:rPr lang="en-US" altLang="zh-TW" dirty="0" smtClean="0"/>
              <a:t>4. </a:t>
            </a:r>
            <a:r>
              <a:rPr lang="en-US" altLang="zh-TW" b="1" dirty="0" smtClean="0"/>
              <a:t>hapless</a:t>
            </a:r>
            <a:r>
              <a:rPr lang="en-US" altLang="zh-TW" dirty="0" smtClean="0"/>
              <a:t> (adj.) </a:t>
            </a:r>
            <a:r>
              <a:rPr lang="en-US" altLang="zh-TW" b="1" dirty="0" smtClean="0"/>
              <a:t>L70</a:t>
            </a:r>
            <a:r>
              <a:rPr lang="en-US" altLang="zh-TW" dirty="0" smtClean="0"/>
              <a:t> -  unlucky / unfortunate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hapless</a:t>
            </a:r>
            <a:r>
              <a:rPr lang="en-US" altLang="zh-TW" dirty="0" smtClean="0"/>
              <a:t> victims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5. </a:t>
            </a:r>
            <a:r>
              <a:rPr lang="en-US" altLang="zh-TW" b="1" dirty="0" smtClean="0"/>
              <a:t>psyche</a:t>
            </a:r>
            <a:r>
              <a:rPr lang="en-US" altLang="zh-TW" dirty="0" smtClean="0"/>
              <a:t> (n.) </a:t>
            </a:r>
            <a:r>
              <a:rPr lang="en-US" altLang="zh-TW" b="1" dirty="0" smtClean="0"/>
              <a:t>L103</a:t>
            </a:r>
            <a:r>
              <a:rPr lang="en-US" altLang="zh-TW" dirty="0" smtClean="0"/>
              <a:t> – mind, feelings and attitudes</a:t>
            </a:r>
          </a:p>
          <a:p>
            <a:pPr marL="0" indent="0">
              <a:buNone/>
            </a:pPr>
            <a:r>
              <a:rPr lang="en-US" altLang="zh-TW" dirty="0" smtClean="0"/>
              <a:t>    e.g. the male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u="sng" dirty="0" smtClean="0">
                <a:solidFill>
                  <a:srgbClr val="FF0000"/>
                </a:solidFill>
              </a:rPr>
              <a:t>psyche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C. </a:t>
            </a:r>
            <a:r>
              <a:rPr lang="en-US" altLang="zh-TW" u="sng" dirty="0" smtClean="0"/>
              <a:t>Useful expressions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dirty="0" smtClean="0"/>
              <a:t>1. </a:t>
            </a:r>
            <a:r>
              <a:rPr lang="en-US" altLang="zh-TW" sz="3600" b="1" dirty="0" smtClean="0"/>
              <a:t>…</a:t>
            </a:r>
            <a:r>
              <a:rPr lang="en-US" altLang="zh-TW" sz="3600" dirty="0" smtClean="0"/>
              <a:t> </a:t>
            </a:r>
            <a:r>
              <a:rPr lang="en-US" altLang="zh-TW" sz="3600" b="1" dirty="0" smtClean="0"/>
              <a:t>lose sight of ...</a:t>
            </a:r>
            <a:r>
              <a:rPr lang="en-US" altLang="zh-TW" sz="3600" dirty="0" smtClean="0"/>
              <a:t>  </a:t>
            </a:r>
            <a:r>
              <a:rPr lang="en-US" altLang="zh-TW" sz="3600" b="1" dirty="0" smtClean="0"/>
              <a:t>L10</a:t>
            </a:r>
          </a:p>
          <a:p>
            <a:pPr marL="0" indent="0">
              <a:buNone/>
            </a:pPr>
            <a:r>
              <a:rPr lang="en-US" altLang="zh-TW" sz="3600" dirty="0" smtClean="0"/>
              <a:t>e.g. We must not </a:t>
            </a:r>
            <a:r>
              <a:rPr lang="en-US" altLang="zh-TW" sz="3600" u="sng" dirty="0" smtClean="0"/>
              <a:t>lose sight of</a:t>
            </a:r>
            <a:r>
              <a:rPr lang="en-US" altLang="zh-TW" sz="3600" dirty="0" smtClean="0"/>
              <a:t> our          </a:t>
            </a:r>
          </a:p>
          <a:p>
            <a:pPr marL="0" indent="0">
              <a:buNone/>
            </a:pPr>
            <a:r>
              <a:rPr lang="en-US" altLang="zh-TW" sz="3600" dirty="0"/>
              <a:t> </a:t>
            </a:r>
            <a:r>
              <a:rPr lang="en-US" altLang="zh-TW" sz="3600" dirty="0" smtClean="0"/>
              <a:t>       original aim</a:t>
            </a:r>
            <a:r>
              <a:rPr lang="en-US" altLang="zh-TW" sz="3600" b="1" i="1" dirty="0" smtClean="0"/>
              <a:t>.</a:t>
            </a:r>
          </a:p>
          <a:p>
            <a:pPr marL="0" indent="0">
              <a:buNone/>
            </a:pPr>
            <a:endParaRPr lang="en-US" altLang="zh-TW" sz="3600" b="1" i="1" dirty="0" smtClean="0"/>
          </a:p>
          <a:p>
            <a:pPr marL="0" indent="0">
              <a:buNone/>
            </a:pPr>
            <a:r>
              <a:rPr lang="en-US" altLang="zh-TW" sz="3600" dirty="0" smtClean="0"/>
              <a:t>2.  </a:t>
            </a:r>
            <a:r>
              <a:rPr lang="en-US" altLang="zh-TW" sz="3600" b="1" dirty="0" smtClean="0"/>
              <a:t>It all comes down to </a:t>
            </a:r>
            <a:r>
              <a:rPr lang="en-US" altLang="zh-TW" sz="3600" dirty="0" smtClean="0"/>
              <a:t>… </a:t>
            </a:r>
            <a:r>
              <a:rPr lang="en-US" altLang="zh-TW" sz="3600" b="1" dirty="0" smtClean="0"/>
              <a:t>L43</a:t>
            </a:r>
          </a:p>
          <a:p>
            <a:pPr marL="0" indent="0">
              <a:buNone/>
            </a:pPr>
            <a:r>
              <a:rPr lang="en-US" altLang="zh-TW" sz="3600" dirty="0" smtClean="0"/>
              <a:t>e.g. </a:t>
            </a:r>
            <a:r>
              <a:rPr lang="en-US" altLang="zh-TW" sz="3600" u="sng" dirty="0" smtClean="0"/>
              <a:t>It all comes down to</a:t>
            </a:r>
            <a:r>
              <a:rPr lang="en-US" altLang="zh-TW" sz="3600" dirty="0" smtClean="0"/>
              <a:t> the lack of          </a:t>
            </a: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/>
              <a:t>        </a:t>
            </a:r>
            <a:r>
              <a:rPr lang="en-US" altLang="zh-TW" sz="3600" dirty="0" smtClean="0"/>
              <a:t>motivation</a:t>
            </a:r>
            <a:r>
              <a:rPr lang="en-US" altLang="zh-TW" sz="3600" b="1" i="1" dirty="0" smtClean="0"/>
              <a:t>.</a:t>
            </a:r>
            <a:endParaRPr lang="en-US" altLang="zh-TW" sz="3600" b="1" i="1" dirty="0"/>
          </a:p>
          <a:p>
            <a:pPr marL="0" indent="0">
              <a:buNone/>
            </a:pP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D. </a:t>
            </a:r>
            <a:r>
              <a:rPr lang="en-US" altLang="zh-TW" u="sng" dirty="0" smtClean="0"/>
              <a:t>IP Question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018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4400" dirty="0" smtClean="0"/>
              <a:t>What are the problems faced by the millennial generation?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/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/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/>
              <a:t>Presentation: 1 min. (individual)</a:t>
            </a:r>
          </a:p>
          <a:p>
            <a:pPr marL="0" indent="0" algn="just">
              <a:buNone/>
            </a:pPr>
            <a:r>
              <a:rPr lang="en-US" altLang="zh-TW" sz="3600" dirty="0" smtClean="0"/>
              <a:t>Presenters: 6A </a:t>
            </a:r>
            <a:r>
              <a:rPr lang="en-US" altLang="zh-TW" sz="3600" dirty="0" smtClean="0"/>
              <a:t>(</a:t>
            </a:r>
            <a:r>
              <a:rPr lang="en-US" altLang="zh-TW" sz="3600" dirty="0" smtClean="0"/>
              <a:t>11</a:t>
            </a:r>
            <a:r>
              <a:rPr lang="en-US" altLang="zh-TW" sz="3600" dirty="0" smtClean="0"/>
              <a:t>), </a:t>
            </a:r>
            <a:r>
              <a:rPr lang="en-US" altLang="zh-TW" sz="3600" dirty="0" smtClean="0"/>
              <a:t>6B </a:t>
            </a:r>
            <a:r>
              <a:rPr lang="en-US" altLang="zh-TW" sz="3600" dirty="0" smtClean="0"/>
              <a:t>(</a:t>
            </a:r>
            <a:r>
              <a:rPr lang="en-US" altLang="zh-TW" sz="3600" dirty="0" smtClean="0"/>
              <a:t>05</a:t>
            </a:r>
            <a:r>
              <a:rPr lang="en-US" altLang="zh-TW" sz="3600" dirty="0" smtClean="0"/>
              <a:t>)</a:t>
            </a:r>
            <a:endParaRPr lang="en-US" altLang="zh-TW" sz="3600" dirty="0" smtClean="0"/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386</TotalTime>
  <Words>240</Words>
  <Application>Microsoft Office PowerPoint</Application>
  <PresentationFormat>如螢幕大小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KF TSE</cp:lastModifiedBy>
  <cp:revision>44</cp:revision>
  <dcterms:created xsi:type="dcterms:W3CDTF">2016-09-04T23:31:33Z</dcterms:created>
  <dcterms:modified xsi:type="dcterms:W3CDTF">2017-09-20T01:33:25Z</dcterms:modified>
</cp:coreProperties>
</file>