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2376264"/>
          </a:xfrm>
        </p:spPr>
        <p:txBody>
          <a:bodyPr>
            <a:normAutofit/>
          </a:bodyPr>
          <a:lstStyle/>
          <a:p>
            <a:pPr algn="l"/>
            <a:r>
              <a:rPr lang="en-US" altLang="zh-TW" dirty="0" smtClean="0"/>
              <a:t>‘Crazy’ iceberg water seller aims to shift a cool 100,000 bottles a year (SCMP 14/9/2017 C1)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dirty="0" smtClean="0"/>
              <a:t>Date of session: 19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September, 2017</a:t>
            </a:r>
            <a:r>
              <a:rPr lang="zh-TW" altLang="en-US" dirty="0" smtClean="0"/>
              <a:t> </a:t>
            </a:r>
            <a:r>
              <a:rPr lang="en-US" altLang="zh-TW" dirty="0" smtClean="0"/>
              <a:t>(Day 4)</a:t>
            </a:r>
          </a:p>
          <a:p>
            <a:pPr algn="l"/>
            <a:r>
              <a:rPr lang="en-US" altLang="zh-TW" dirty="0" smtClean="0"/>
              <a:t>Classes: 6C+ 6D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strip(</a:t>
            </a:r>
            <a:r>
              <a:rPr lang="en-US" altLang="zh-TW" b="1" dirty="0" err="1" smtClean="0"/>
              <a:t>ped</a:t>
            </a:r>
            <a:r>
              <a:rPr lang="en-US" altLang="zh-TW" b="1" dirty="0" smtClean="0"/>
              <a:t>) </a:t>
            </a:r>
            <a:r>
              <a:rPr lang="en-US" altLang="zh-TW" dirty="0" smtClean="0"/>
              <a:t>(pp.) </a:t>
            </a:r>
            <a:r>
              <a:rPr lang="en-US" altLang="zh-TW" b="1" dirty="0" smtClean="0"/>
              <a:t>L3</a:t>
            </a:r>
            <a:r>
              <a:rPr lang="en-US" altLang="zh-TW" dirty="0" smtClean="0"/>
              <a:t> – remove everything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stripped</a:t>
            </a:r>
            <a:r>
              <a:rPr lang="en-US" altLang="zh-TW" dirty="0" smtClean="0"/>
              <a:t> the house bare</a:t>
            </a:r>
          </a:p>
          <a:p>
            <a:pPr marL="0" indent="0">
              <a:buNone/>
            </a:pPr>
            <a:r>
              <a:rPr lang="en-US" altLang="zh-TW" dirty="0" smtClean="0"/>
              <a:t>2. </a:t>
            </a:r>
            <a:r>
              <a:rPr lang="en-US" altLang="zh-TW" b="1" dirty="0" smtClean="0"/>
              <a:t>defend(</a:t>
            </a:r>
            <a:r>
              <a:rPr lang="en-US" altLang="zh-TW" b="1" dirty="0" err="1" smtClean="0"/>
              <a:t>ed</a:t>
            </a:r>
            <a:r>
              <a:rPr lang="en-US" altLang="zh-TW" b="1" dirty="0" smtClean="0"/>
              <a:t>) </a:t>
            </a:r>
            <a:r>
              <a:rPr lang="en-US" altLang="zh-TW" dirty="0" smtClean="0"/>
              <a:t>(pp.) </a:t>
            </a:r>
            <a:r>
              <a:rPr lang="en-US" altLang="zh-TW" b="1" dirty="0" smtClean="0"/>
              <a:t>L4</a:t>
            </a:r>
            <a:r>
              <a:rPr lang="en-US" altLang="zh-TW" dirty="0" smtClean="0"/>
              <a:t>  - support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defend</a:t>
            </a:r>
            <a:r>
              <a:rPr lang="en-US" altLang="zh-TW" dirty="0" smtClean="0"/>
              <a:t> themselves against critics</a:t>
            </a:r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backlash </a:t>
            </a:r>
            <a:r>
              <a:rPr lang="en-US" altLang="zh-TW" dirty="0" smtClean="0"/>
              <a:t>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L23</a:t>
            </a:r>
            <a:r>
              <a:rPr lang="en-US" altLang="zh-TW" dirty="0" smtClean="0"/>
              <a:t> – a strong negative reaction</a:t>
            </a:r>
          </a:p>
          <a:p>
            <a:pPr marL="0" indent="0">
              <a:buNone/>
            </a:pPr>
            <a:r>
              <a:rPr lang="en-US" altLang="zh-TW" dirty="0" smtClean="0"/>
              <a:t>    e.g. angry </a:t>
            </a:r>
            <a:r>
              <a:rPr lang="en-US" altLang="zh-TW" u="sng" dirty="0" smtClean="0">
                <a:solidFill>
                  <a:srgbClr val="FF0000"/>
                </a:solidFill>
              </a:rPr>
              <a:t>backlash</a:t>
            </a:r>
            <a:r>
              <a:rPr lang="en-US" altLang="zh-TW" dirty="0" smtClean="0"/>
              <a:t> from the workers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vessel</a:t>
            </a:r>
            <a:r>
              <a:rPr lang="en-US" altLang="zh-TW" dirty="0" smtClean="0"/>
              <a:t> (n) </a:t>
            </a:r>
            <a:r>
              <a:rPr lang="en-US" altLang="zh-TW" b="1" dirty="0" smtClean="0"/>
              <a:t>L41</a:t>
            </a:r>
            <a:r>
              <a:rPr lang="en-US" altLang="zh-TW" dirty="0" smtClean="0"/>
              <a:t> -  a large ship or boat</a:t>
            </a:r>
          </a:p>
          <a:p>
            <a:pPr marL="0" indent="0">
              <a:buNone/>
            </a:pPr>
            <a:r>
              <a:rPr lang="en-US" altLang="zh-TW" dirty="0" smtClean="0"/>
              <a:t>    e.g. an ocean-going </a:t>
            </a:r>
            <a:r>
              <a:rPr lang="en-US" altLang="zh-TW" u="sng" dirty="0" smtClean="0">
                <a:solidFill>
                  <a:srgbClr val="FF0000"/>
                </a:solidFill>
              </a:rPr>
              <a:t>vessel</a:t>
            </a: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 smtClean="0"/>
              <a:t>expedition</a:t>
            </a:r>
            <a:r>
              <a:rPr lang="en-US" altLang="zh-TW" dirty="0" smtClean="0"/>
              <a:t> (</a:t>
            </a:r>
            <a:r>
              <a:rPr lang="en-US" altLang="zh-TW" dirty="0"/>
              <a:t>n</a:t>
            </a:r>
            <a:r>
              <a:rPr lang="en-US" altLang="zh-TW" dirty="0" smtClean="0"/>
              <a:t>) </a:t>
            </a:r>
            <a:r>
              <a:rPr lang="en-US" altLang="zh-TW" b="1" dirty="0" smtClean="0"/>
              <a:t>L43</a:t>
            </a:r>
            <a:r>
              <a:rPr lang="en-US" altLang="zh-TW" dirty="0" smtClean="0"/>
              <a:t> – an organized journey</a:t>
            </a:r>
          </a:p>
          <a:p>
            <a:pPr marL="0" indent="0">
              <a:buNone/>
            </a:pPr>
            <a:r>
              <a:rPr lang="en-US" altLang="zh-TW" dirty="0" smtClean="0"/>
              <a:t>    e.g. go on an </a:t>
            </a:r>
            <a:r>
              <a:rPr lang="en-US" altLang="zh-TW" u="sng" dirty="0" smtClean="0">
                <a:solidFill>
                  <a:srgbClr val="FF0000"/>
                </a:solidFill>
              </a:rPr>
              <a:t>expedition</a:t>
            </a:r>
            <a:r>
              <a:rPr lang="en-US" altLang="zh-TW" dirty="0" smtClean="0"/>
              <a:t> to Mount Everest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… </a:t>
            </a:r>
            <a:r>
              <a:rPr lang="en-US" altLang="zh-TW" sz="3200" b="1" dirty="0" smtClean="0"/>
              <a:t>received a frosty reception.</a:t>
            </a:r>
            <a:r>
              <a:rPr lang="en-US" altLang="zh-TW" sz="3200" dirty="0" smtClean="0"/>
              <a:t>  </a:t>
            </a:r>
            <a:r>
              <a:rPr lang="en-US" altLang="zh-TW" sz="3200" b="1" dirty="0" smtClean="0"/>
              <a:t>L7-8</a:t>
            </a:r>
          </a:p>
          <a:p>
            <a:pPr marL="0" indent="0">
              <a:buNone/>
            </a:pPr>
            <a:r>
              <a:rPr lang="en-US" altLang="zh-TW" sz="3200" dirty="0" smtClean="0"/>
              <a:t>e.g. The new proposal </a:t>
            </a:r>
            <a:r>
              <a:rPr lang="en-US" altLang="zh-TW" sz="3200" u="sng" dirty="0" smtClean="0"/>
              <a:t>received a frosty reception</a:t>
            </a:r>
            <a:r>
              <a:rPr lang="en-US" altLang="zh-TW" sz="3200" b="1" i="1" dirty="0" smtClean="0"/>
              <a:t>.</a:t>
            </a:r>
          </a:p>
          <a:p>
            <a:pPr marL="0" indent="0">
              <a:buNone/>
            </a:pPr>
            <a:endParaRPr lang="en-US" altLang="zh-TW" sz="3200" b="1" i="1" dirty="0" smtClean="0"/>
          </a:p>
          <a:p>
            <a:pPr marL="0" indent="0">
              <a:buNone/>
            </a:pPr>
            <a:r>
              <a:rPr lang="en-US" altLang="zh-TW" sz="3200" dirty="0" smtClean="0"/>
              <a:t>2.  … </a:t>
            </a:r>
            <a:r>
              <a:rPr lang="en-US" altLang="zh-TW" sz="3200" b="1" dirty="0" smtClean="0"/>
              <a:t>gained approval from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L39-40</a:t>
            </a:r>
          </a:p>
          <a:p>
            <a:pPr marL="0" indent="0">
              <a:buNone/>
            </a:pPr>
            <a:r>
              <a:rPr lang="en-US" altLang="zh-TW" sz="3200" dirty="0" smtClean="0"/>
              <a:t>e.g. The urban renewal plan </a:t>
            </a:r>
            <a:r>
              <a:rPr lang="en-US" altLang="zh-TW" sz="3200" u="sng" dirty="0" smtClean="0"/>
              <a:t>has gained approval from the Town Planning Board</a:t>
            </a:r>
            <a:r>
              <a:rPr lang="en-US" altLang="zh-TW" sz="3200" dirty="0" smtClean="0"/>
              <a:t>.</a:t>
            </a:r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01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400" dirty="0" smtClean="0"/>
              <a:t>Do you prefer to drink tap water or bottled water? Why?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600" dirty="0" smtClean="0"/>
              <a:t>Presenters: 6C </a:t>
            </a:r>
            <a:r>
              <a:rPr lang="en-US" altLang="zh-TW" sz="3600" dirty="0" smtClean="0"/>
              <a:t>(XX</a:t>
            </a:r>
            <a:r>
              <a:rPr lang="en-US" altLang="zh-TW" sz="3600" dirty="0" smtClean="0"/>
              <a:t>), 6D (XX)</a:t>
            </a:r>
            <a:endParaRPr lang="en-US" altLang="zh-TW" sz="36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</TotalTime>
  <Words>237</Words>
  <Application>Microsoft Office PowerPoint</Application>
  <PresentationFormat>如螢幕大小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KF TSE</cp:lastModifiedBy>
  <cp:revision>36</cp:revision>
  <dcterms:created xsi:type="dcterms:W3CDTF">2016-09-04T23:31:33Z</dcterms:created>
  <dcterms:modified xsi:type="dcterms:W3CDTF">2017-09-16T01:51:23Z</dcterms:modified>
</cp:coreProperties>
</file>